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13"/>
  </p:notesMasterIdLst>
  <p:sldIdLst>
    <p:sldId id="264" r:id="rId2"/>
    <p:sldId id="265" r:id="rId3"/>
    <p:sldId id="266" r:id="rId4"/>
    <p:sldId id="270" r:id="rId5"/>
    <p:sldId id="271" r:id="rId6"/>
    <p:sldId id="280" r:id="rId7"/>
    <p:sldId id="281" r:id="rId8"/>
    <p:sldId id="272" r:id="rId9"/>
    <p:sldId id="273" r:id="rId10"/>
    <p:sldId id="299" r:id="rId11"/>
    <p:sldId id="274" r:id="rId12"/>
    <p:sldId id="275" r:id="rId13"/>
    <p:sldId id="267" r:id="rId14"/>
    <p:sldId id="268" r:id="rId15"/>
    <p:sldId id="300" r:id="rId16"/>
    <p:sldId id="277" r:id="rId17"/>
    <p:sldId id="282" r:id="rId18"/>
    <p:sldId id="301" r:id="rId19"/>
    <p:sldId id="302" r:id="rId20"/>
    <p:sldId id="283" r:id="rId21"/>
    <p:sldId id="284" r:id="rId22"/>
    <p:sldId id="278" r:id="rId23"/>
    <p:sldId id="292" r:id="rId24"/>
    <p:sldId id="295" r:id="rId25"/>
    <p:sldId id="286" r:id="rId26"/>
    <p:sldId id="297" r:id="rId27"/>
    <p:sldId id="298" r:id="rId28"/>
    <p:sldId id="285" r:id="rId29"/>
    <p:sldId id="308" r:id="rId30"/>
    <p:sldId id="304" r:id="rId31"/>
    <p:sldId id="306" r:id="rId32"/>
    <p:sldId id="307" r:id="rId33"/>
    <p:sldId id="305" r:id="rId34"/>
    <p:sldId id="309" r:id="rId35"/>
    <p:sldId id="287" r:id="rId36"/>
    <p:sldId id="288" r:id="rId37"/>
    <p:sldId id="311" r:id="rId38"/>
    <p:sldId id="310" r:id="rId39"/>
    <p:sldId id="384" r:id="rId40"/>
    <p:sldId id="289" r:id="rId41"/>
    <p:sldId id="313" r:id="rId42"/>
    <p:sldId id="312" r:id="rId43"/>
    <p:sldId id="290" r:id="rId44"/>
    <p:sldId id="316" r:id="rId45"/>
    <p:sldId id="317" r:id="rId46"/>
    <p:sldId id="315" r:id="rId47"/>
    <p:sldId id="319" r:id="rId48"/>
    <p:sldId id="291" r:id="rId49"/>
    <p:sldId id="331" r:id="rId50"/>
    <p:sldId id="332" r:id="rId51"/>
    <p:sldId id="330" r:id="rId52"/>
    <p:sldId id="327" r:id="rId53"/>
    <p:sldId id="329" r:id="rId54"/>
    <p:sldId id="334" r:id="rId55"/>
    <p:sldId id="333" r:id="rId56"/>
    <p:sldId id="335" r:id="rId57"/>
    <p:sldId id="336" r:id="rId58"/>
    <p:sldId id="328" r:id="rId59"/>
    <p:sldId id="337" r:id="rId60"/>
    <p:sldId id="338" r:id="rId61"/>
    <p:sldId id="321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22" r:id="rId72"/>
    <p:sldId id="350" r:id="rId73"/>
    <p:sldId id="351" r:id="rId74"/>
    <p:sldId id="349" r:id="rId75"/>
    <p:sldId id="323" r:id="rId76"/>
    <p:sldId id="352" r:id="rId77"/>
    <p:sldId id="356" r:id="rId78"/>
    <p:sldId id="355" r:id="rId79"/>
    <p:sldId id="354" r:id="rId80"/>
    <p:sldId id="357" r:id="rId81"/>
    <p:sldId id="358" r:id="rId82"/>
    <p:sldId id="359" r:id="rId83"/>
    <p:sldId id="360" r:id="rId84"/>
    <p:sldId id="353" r:id="rId85"/>
    <p:sldId id="361" r:id="rId86"/>
    <p:sldId id="324" r:id="rId87"/>
    <p:sldId id="362" r:id="rId88"/>
    <p:sldId id="325" r:id="rId89"/>
    <p:sldId id="366" r:id="rId90"/>
    <p:sldId id="367" r:id="rId91"/>
    <p:sldId id="365" r:id="rId92"/>
    <p:sldId id="364" r:id="rId93"/>
    <p:sldId id="363" r:id="rId94"/>
    <p:sldId id="368" r:id="rId95"/>
    <p:sldId id="369" r:id="rId96"/>
    <p:sldId id="370" r:id="rId97"/>
    <p:sldId id="371" r:id="rId98"/>
    <p:sldId id="372" r:id="rId99"/>
    <p:sldId id="326" r:id="rId100"/>
    <p:sldId id="269" r:id="rId101"/>
    <p:sldId id="373" r:id="rId102"/>
    <p:sldId id="374" r:id="rId103"/>
    <p:sldId id="375" r:id="rId104"/>
    <p:sldId id="376" r:id="rId105"/>
    <p:sldId id="377" r:id="rId106"/>
    <p:sldId id="378" r:id="rId107"/>
    <p:sldId id="380" r:id="rId108"/>
    <p:sldId id="379" r:id="rId109"/>
    <p:sldId id="381" r:id="rId110"/>
    <p:sldId id="383" r:id="rId111"/>
    <p:sldId id="385" r:id="rId1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923"/>
    <a:srgbClr val="FFFFFF"/>
    <a:srgbClr val="108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2" y="762"/>
      </p:cViewPr>
      <p:guideLst>
        <p:guide orient="horz" pos="2183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D97DB-9788-4784-BE32-DBB9595C7952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5A0D7-58CE-461C-979B-1D5271367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6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D7F4EA5D-075C-4FB4-BFAA-885D88E6E49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D4A965-2C2B-4233-B588-25079E3BF78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2019/10/30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3" name="Rectangle 7">
            <a:extLst>
              <a:ext uri="{FF2B5EF4-FFF2-40B4-BE49-F238E27FC236}">
                <a16:creationId xmlns:a16="http://schemas.microsoft.com/office/drawing/2014/main" id="{AB4B416D-367B-4D51-86AE-AB23737FE9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B624AF-3A23-44BE-8672-81F2C4100DE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461AFAC7-9D47-48D1-9020-52AD4D4375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B98D6822-D143-4356-811A-8E1D52825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345519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5">
            <a:extLst>
              <a:ext uri="{FF2B5EF4-FFF2-40B4-BE49-F238E27FC236}">
                <a16:creationId xmlns:a16="http://schemas.microsoft.com/office/drawing/2014/main" id="{C6A64FF8-40C1-46E0-BF41-9C5822F0A4E4}"/>
              </a:ext>
            </a:extLst>
          </p:cNvPr>
          <p:cNvCxnSpPr/>
          <p:nvPr userDrawn="1"/>
        </p:nvCxnSpPr>
        <p:spPr>
          <a:xfrm>
            <a:off x="0" y="638175"/>
            <a:ext cx="9144000" cy="0"/>
          </a:xfrm>
          <a:prstGeom prst="line">
            <a:avLst/>
          </a:prstGeom>
          <a:ln w="12700">
            <a:solidFill>
              <a:srgbClr val="000000">
                <a:alpha val="2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18">
            <a:extLst>
              <a:ext uri="{FF2B5EF4-FFF2-40B4-BE49-F238E27FC236}">
                <a16:creationId xmlns:a16="http://schemas.microsoft.com/office/drawing/2014/main" id="{3FCAB2CD-1108-402F-83F0-FC6908967B8A}"/>
              </a:ext>
            </a:extLst>
          </p:cNvPr>
          <p:cNvCxnSpPr/>
          <p:nvPr userDrawn="1"/>
        </p:nvCxnSpPr>
        <p:spPr>
          <a:xfrm>
            <a:off x="0" y="6597650"/>
            <a:ext cx="9144000" cy="0"/>
          </a:xfrm>
          <a:prstGeom prst="line">
            <a:avLst/>
          </a:prstGeom>
          <a:ln w="12700">
            <a:solidFill>
              <a:srgbClr val="000000">
                <a:alpha val="2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10">
            <a:extLst>
              <a:ext uri="{FF2B5EF4-FFF2-40B4-BE49-F238E27FC236}">
                <a16:creationId xmlns:a16="http://schemas.microsoft.com/office/drawing/2014/main" id="{3F1DAC38-B7F6-43AE-90F6-4C6B55E30C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4925"/>
            <a:ext cx="5762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6">
            <a:extLst>
              <a:ext uri="{FF2B5EF4-FFF2-40B4-BE49-F238E27FC236}">
                <a16:creationId xmlns:a16="http://schemas.microsoft.com/office/drawing/2014/main" id="{DC4E9B51-E512-4E8E-8117-9B1DC305442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51500" y="46038"/>
            <a:ext cx="3492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CN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North Minzu University</a:t>
            </a:r>
            <a:endParaRPr lang="en-US" altLang="zh-CN" sz="1600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CN" sz="1200" i="1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School of Computer Science and Engineering</a:t>
            </a:r>
            <a:endParaRPr lang="en-US" altLang="zh-CN" sz="1400" i="1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031">
            <a:extLst>
              <a:ext uri="{FF2B5EF4-FFF2-40B4-BE49-F238E27FC236}">
                <a16:creationId xmlns:a16="http://schemas.microsoft.com/office/drawing/2014/main" id="{6A04376D-CA7A-43DA-968D-C1447F2174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940050" y="6604000"/>
            <a:ext cx="3257550" cy="304800"/>
          </a:xfrm>
        </p:spPr>
        <p:txBody>
          <a:bodyPr/>
          <a:lstStyle>
            <a:lvl1pPr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F9AD068F-68BE-4413-A1DE-8DECD21C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7C3FA0-3B05-4FA5-8E6F-066DDB1029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38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2284512"/>
            <a:ext cx="80010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449D19A6-CBBF-4080-B5CD-D149636A1B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940050" y="6604000"/>
            <a:ext cx="3257550" cy="304800"/>
          </a:xfrm>
        </p:spPr>
        <p:txBody>
          <a:bodyPr/>
          <a:lstStyle>
            <a:lvl1pPr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8A1C32AE-D03C-4AB6-9775-55FDFC2A3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9E9EF5-4B49-4815-ADC3-746BDD0FC3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62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FB3DA4EB-2B87-4751-A796-95D01388A2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81A34FEE-7BB5-48DC-BC62-887D7A3D3D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7BDD80F-9C40-4BC5-9B4B-D7ABBE18CC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97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2284512"/>
            <a:ext cx="3924300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2284512"/>
            <a:ext cx="3924300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A8570471-BFA9-4D5F-A729-76095243C3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50404C16-E142-45CB-AE54-7FFB2F8AD0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10FD5F-42E1-47C0-9057-559AE99ED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952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1">
            <a:extLst>
              <a:ext uri="{FF2B5EF4-FFF2-40B4-BE49-F238E27FC236}">
                <a16:creationId xmlns:a16="http://schemas.microsoft.com/office/drawing/2014/main" id="{6B5EB7E0-1783-4797-971B-3A270FFD48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EF15ADD7-9980-49AB-94DC-22B62736E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C019BF7-7351-4F3D-B316-0D7A177683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9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1">
            <a:extLst>
              <a:ext uri="{FF2B5EF4-FFF2-40B4-BE49-F238E27FC236}">
                <a16:creationId xmlns:a16="http://schemas.microsoft.com/office/drawing/2014/main" id="{C77E36D3-4509-4EE6-8FA8-79469774C5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3E2D7F56-9F9F-4749-87E0-3266068CD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20EE0C-48AB-40C3-BB6E-78456A86C2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84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2391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682391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844441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DF1BFE6C-AF6A-4083-B3C1-717261602B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BC86C46D-EF25-4726-9E70-9BE0796078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6E54660-53DC-41C1-BAE7-8240D41DBA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99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2258144"/>
            <a:ext cx="8001000" cy="4267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251D018C-CEFA-47ED-8099-22D0A3745DA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C55FA8BB-BD58-4443-848D-2DF734A18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0CECE8-646B-4524-AA8F-AA795FF2CA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7773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2258144"/>
            <a:ext cx="8001000" cy="426720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4675" y="836712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2AF30C2A-DA3E-4755-9731-43E2B0F07A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HTML5 Technology</a:t>
            </a: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56150656-3CD3-41C8-8D63-4C5FC4690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4678F2-F7D7-4808-B87C-97F2D73061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8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15">
            <a:extLst>
              <a:ext uri="{FF2B5EF4-FFF2-40B4-BE49-F238E27FC236}">
                <a16:creationId xmlns:a16="http://schemas.microsoft.com/office/drawing/2014/main" id="{A11BDD26-4EC4-46F5-800E-7A221056BBA5}"/>
              </a:ext>
            </a:extLst>
          </p:cNvPr>
          <p:cNvCxnSpPr/>
          <p:nvPr userDrawn="1"/>
        </p:nvCxnSpPr>
        <p:spPr>
          <a:xfrm>
            <a:off x="0" y="638175"/>
            <a:ext cx="9144000" cy="0"/>
          </a:xfrm>
          <a:prstGeom prst="line">
            <a:avLst/>
          </a:prstGeom>
          <a:ln w="12700">
            <a:solidFill>
              <a:srgbClr val="000000">
                <a:alpha val="2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8">
            <a:extLst>
              <a:ext uri="{FF2B5EF4-FFF2-40B4-BE49-F238E27FC236}">
                <a16:creationId xmlns:a16="http://schemas.microsoft.com/office/drawing/2014/main" id="{90CD8D34-E2B2-4776-B20A-C116291D76D6}"/>
              </a:ext>
            </a:extLst>
          </p:cNvPr>
          <p:cNvCxnSpPr/>
          <p:nvPr userDrawn="1"/>
        </p:nvCxnSpPr>
        <p:spPr>
          <a:xfrm>
            <a:off x="0" y="6597650"/>
            <a:ext cx="9144000" cy="0"/>
          </a:xfrm>
          <a:prstGeom prst="line">
            <a:avLst/>
          </a:prstGeom>
          <a:ln w="12700">
            <a:solidFill>
              <a:srgbClr val="000000">
                <a:alpha val="2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031">
            <a:extLst>
              <a:ext uri="{FF2B5EF4-FFF2-40B4-BE49-F238E27FC236}">
                <a16:creationId xmlns:a16="http://schemas.microsoft.com/office/drawing/2014/main" id="{1672BA8E-3DD7-4862-8695-1ADF4F222D8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40050" y="6600825"/>
            <a:ext cx="3257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r>
              <a:rPr lang="en-US" altLang="zh-CN"/>
              <a:t>HTML5 Technology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F84FD6-FB5E-4709-B025-A4B112C24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91313" y="6600825"/>
            <a:ext cx="2057400" cy="2682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29A1FA8-A827-40FC-9879-AE1C83515051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0" name="图片 3">
            <a:extLst>
              <a:ext uri="{FF2B5EF4-FFF2-40B4-BE49-F238E27FC236}">
                <a16:creationId xmlns:a16="http://schemas.microsoft.com/office/drawing/2014/main" id="{EB99FD9F-3774-421A-9BF9-E0A264B2A3F2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4925"/>
            <a:ext cx="5762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6">
            <a:extLst>
              <a:ext uri="{FF2B5EF4-FFF2-40B4-BE49-F238E27FC236}">
                <a16:creationId xmlns:a16="http://schemas.microsoft.com/office/drawing/2014/main" id="{4042AE4C-755A-4E97-B99B-C719FDC9A8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51500" y="46038"/>
            <a:ext cx="3492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US" altLang="zh-CN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North Minzu University</a:t>
            </a:r>
            <a:endParaRPr lang="en-US" altLang="zh-CN" sz="1600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CN" sz="1200" i="1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School of Computer Science and Engineering</a:t>
            </a:r>
            <a:endParaRPr lang="en-US" altLang="zh-CN" sz="1400" i="1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1" r:id="rId5"/>
    <p:sldLayoutId id="2147483692" r:id="rId6"/>
    <p:sldLayoutId id="2147483693" r:id="rId7"/>
    <p:sldLayoutId id="2147483695" r:id="rId8"/>
    <p:sldLayoutId id="2147483697" r:id="rId9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宋体" panose="02010600030101010101" pitchFamily="2" charset="-122"/>
          <a:cs typeface="宋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anose="02010600030101010101" pitchFamily="2" charset="-122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anose="02010600030101010101" pitchFamily="2" charset="-122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anose="02010600030101010101" pitchFamily="2" charset="-122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anose="02010600030101010101" pitchFamily="2" charset="-122"/>
          <a:cs typeface="宋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b="1">
          <a:solidFill>
            <a:schemeClr val="tx1"/>
          </a:solidFill>
          <a:latin typeface="+mn-lt"/>
          <a:ea typeface="宋体" panose="02010600030101010101" pitchFamily="2" charset="-122"/>
          <a:cs typeface="宋体" charset="0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600">
          <a:solidFill>
            <a:schemeClr val="tx1"/>
          </a:solidFill>
          <a:latin typeface="+mn-lt"/>
          <a:ea typeface="宋体" panose="02010600030101010101" pitchFamily="2" charset="-122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kumimoji="1" sz="23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71B96B4-AA70-41AF-9958-9FF562B11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1769999"/>
            <a:ext cx="56896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第二章 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anvas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E2E5F7-8886-41EA-9689-CD244A83BF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18437" name="灯片编号占位符 3">
            <a:extLst>
              <a:ext uri="{FF2B5EF4-FFF2-40B4-BE49-F238E27FC236}">
                <a16:creationId xmlns:a16="http://schemas.microsoft.com/office/drawing/2014/main" id="{3134749C-24BB-4D83-81CA-CD6F8D2D80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75C348-A130-42DE-9258-5B83379106D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27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替代内容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595991" y="1759237"/>
            <a:ext cx="8025044" cy="1018310"/>
          </a:xfrm>
          <a:prstGeom prst="roundRect">
            <a:avLst/>
          </a:prstGeom>
          <a:noFill/>
          <a:ln w="9525" cap="flat" cmpd="sng" algn="ctr">
            <a:solidFill>
              <a:srgbClr val="1083C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     如果浏览器不支持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canvas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元素，可以使用文字或者图片替代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canvas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元素。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9016"/>
          <a:stretch/>
        </p:blipFill>
        <p:spPr>
          <a:xfrm>
            <a:off x="0" y="3465513"/>
            <a:ext cx="9168938" cy="14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254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2.3 </a:t>
            </a:r>
            <a:r>
              <a:rPr lang="zh-CN" altLang="en-US" dirty="0"/>
              <a:t>使用</a:t>
            </a:r>
            <a:r>
              <a:rPr lang="en-US" altLang="zh-CN" dirty="0" err="1"/>
              <a:t>HTML5</a:t>
            </a:r>
            <a:r>
              <a:rPr lang="en-US" altLang="zh-CN" dirty="0"/>
              <a:t> Canvas </a:t>
            </a:r>
            <a:r>
              <a:rPr lang="zh-CN" altLang="en-US" dirty="0"/>
              <a:t>创建应用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646" y="1916112"/>
            <a:ext cx="7643553" cy="46010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0" dirty="0"/>
              <a:t>进阶功能之全页玻璃窗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进阶功能之为</a:t>
            </a:r>
            <a:r>
              <a:rPr lang="en-US" altLang="zh-CN" sz="3200" b="0" dirty="0"/>
              <a:t>canvas</a:t>
            </a:r>
            <a:r>
              <a:rPr lang="zh-CN" altLang="en-US" sz="3200" b="0" dirty="0"/>
              <a:t>动画计时</a:t>
            </a:r>
            <a:endParaRPr lang="en-US" altLang="zh-CN" sz="32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6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1" grpId="0" uiExpand="1" build="p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热点图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8344" y="1414349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代码：热点图的</a:t>
            </a:r>
            <a:r>
              <a:rPr lang="en-US" altLang="zh-CN" sz="2400" dirty="0"/>
              <a:t>canvas</a:t>
            </a:r>
            <a:r>
              <a:rPr lang="zh-CN" altLang="en-US" sz="2400" dirty="0"/>
              <a:t>元素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15330"/>
          <a:stretch/>
        </p:blipFill>
        <p:spPr>
          <a:xfrm>
            <a:off x="0" y="1909600"/>
            <a:ext cx="9127375" cy="46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47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热点图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8344" y="1414349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代码：热点图 </a:t>
            </a:r>
            <a:r>
              <a:rPr lang="en-US" altLang="zh-CN" sz="2400" dirty="0"/>
              <a:t>-- </a:t>
            </a:r>
            <a:r>
              <a:rPr lang="en-US" altLang="zh-CN" sz="2400" dirty="0" err="1"/>
              <a:t>loadDemo</a:t>
            </a:r>
            <a:r>
              <a:rPr lang="zh-CN" altLang="en-US" sz="2400" dirty="0"/>
              <a:t>函数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604"/>
            <a:ext cx="8139645" cy="46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109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热点图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8344" y="1414349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代码：热点图 </a:t>
            </a:r>
            <a:r>
              <a:rPr lang="en-US" altLang="zh-CN" sz="2400" dirty="0"/>
              <a:t>-- </a:t>
            </a:r>
            <a:r>
              <a:rPr lang="en-US" altLang="zh-CN" sz="2400" dirty="0" err="1"/>
              <a:t>loadDemo</a:t>
            </a:r>
            <a:r>
              <a:rPr lang="zh-CN" altLang="en-US" sz="2400" dirty="0"/>
              <a:t>函数（续）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094"/>
            <a:ext cx="9355404" cy="474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539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热点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7627" r="7984"/>
          <a:stretch/>
        </p:blipFill>
        <p:spPr>
          <a:xfrm>
            <a:off x="0" y="2145477"/>
            <a:ext cx="9195276" cy="39608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0744" y="1566749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代码：热点图 </a:t>
            </a:r>
            <a:r>
              <a:rPr lang="en-US" altLang="zh-CN" sz="2400" dirty="0"/>
              <a:t>-- </a:t>
            </a:r>
            <a:r>
              <a:rPr lang="en-US" altLang="zh-CN" sz="2400" dirty="0" err="1"/>
              <a:t>loadDemo</a:t>
            </a:r>
            <a:r>
              <a:rPr lang="zh-CN" altLang="en-US" sz="2400" dirty="0"/>
              <a:t>函数（续）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0720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热点图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733"/>
          <a:stretch/>
        </p:blipFill>
        <p:spPr>
          <a:xfrm>
            <a:off x="1" y="1919713"/>
            <a:ext cx="9161092" cy="46912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29" y="2198588"/>
            <a:ext cx="4076344" cy="27819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668344" y="1414349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代码：热点图 </a:t>
            </a:r>
            <a:r>
              <a:rPr lang="en-US" altLang="zh-CN" sz="2400" dirty="0"/>
              <a:t>-- </a:t>
            </a:r>
            <a:r>
              <a:rPr lang="en-US" altLang="zh-CN" sz="2400" dirty="0" err="1"/>
              <a:t>loadDemo</a:t>
            </a:r>
            <a:r>
              <a:rPr lang="zh-CN" altLang="en-US" sz="2400" dirty="0"/>
              <a:t>函数（续）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976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进阶功能之全页玻璃窗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3405" y="1651000"/>
            <a:ext cx="7930215" cy="1038582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400" dirty="0">
                <a:solidFill>
                  <a:schemeClr val="dk1"/>
                </a:solidFill>
              </a:rPr>
              <a:t>“玻璃窗”</a:t>
            </a:r>
            <a:r>
              <a:rPr lang="en-US" altLang="zh-CN" sz="2400" dirty="0">
                <a:solidFill>
                  <a:schemeClr val="dk1"/>
                </a:solidFill>
              </a:rPr>
              <a:t>---- </a:t>
            </a:r>
            <a:r>
              <a:rPr lang="zh-CN" altLang="en-US" sz="2400" dirty="0">
                <a:solidFill>
                  <a:schemeClr val="dk1"/>
                </a:solidFill>
              </a:rPr>
              <a:t>把</a:t>
            </a:r>
            <a:r>
              <a:rPr lang="en-US" altLang="zh-CN" sz="2400" dirty="0">
                <a:solidFill>
                  <a:schemeClr val="dk1"/>
                </a:solidFill>
              </a:rPr>
              <a:t>canvas</a:t>
            </a:r>
            <a:r>
              <a:rPr lang="zh-CN" altLang="en-US" sz="2400" dirty="0">
                <a:solidFill>
                  <a:schemeClr val="dk1"/>
                </a:solidFill>
              </a:rPr>
              <a:t>应用于整个浏览器窗口或者其中的一部分之上的技术。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8146" y="3390255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应用场景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43405" y="4016663"/>
            <a:ext cx="7930215" cy="1463593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dk1"/>
                </a:solidFill>
              </a:rPr>
              <a:t>可以编写函数来获取页面中所有</a:t>
            </a:r>
            <a:r>
              <a:rPr lang="en-US" altLang="zh-CN" sz="2400" dirty="0">
                <a:solidFill>
                  <a:schemeClr val="dk1"/>
                </a:solidFill>
              </a:rPr>
              <a:t>DOM</a:t>
            </a:r>
            <a:r>
              <a:rPr lang="zh-CN" altLang="en-US" sz="2400" dirty="0">
                <a:solidFill>
                  <a:schemeClr val="dk1"/>
                </a:solidFill>
              </a:rPr>
              <a:t>元素的绝对位置，然后创建循序渐进的帮助功能，从而引导</a:t>
            </a:r>
            <a:r>
              <a:rPr lang="en-US" altLang="zh-CN" sz="2400" dirty="0">
                <a:solidFill>
                  <a:schemeClr val="dk1"/>
                </a:solidFill>
              </a:rPr>
              <a:t>Web</a:t>
            </a:r>
            <a:r>
              <a:rPr lang="zh-CN" altLang="en-US" sz="2400" dirty="0">
                <a:solidFill>
                  <a:schemeClr val="dk1"/>
                </a:solidFill>
              </a:rPr>
              <a:t>应用用户，一步一步地教会他们学会操作。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473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进阶功能之全页玻璃窗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8675" y="3120583"/>
            <a:ext cx="730766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00"/>
              </a:lnSpc>
              <a:buFont typeface="+mj-lt"/>
              <a:buAutoNum type="arabicPeriod"/>
            </a:pPr>
            <a:r>
              <a:rPr lang="zh-CN" altLang="en-US" sz="2400" dirty="0"/>
              <a:t>需要将</a:t>
            </a:r>
            <a:r>
              <a:rPr lang="en-US" altLang="zh-CN" sz="2400" dirty="0"/>
              <a:t>canvas</a:t>
            </a:r>
            <a:r>
              <a:rPr lang="zh-CN" altLang="en-US" sz="2400" dirty="0"/>
              <a:t>的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属性</a:t>
            </a:r>
            <a:r>
              <a:rPr lang="en-US" altLang="zh-CN" sz="2400" dirty="0"/>
              <a:t>position</a:t>
            </a:r>
            <a:r>
              <a:rPr lang="zh-CN" altLang="en-US" sz="2400" dirty="0"/>
              <a:t>设置为</a:t>
            </a:r>
            <a:r>
              <a:rPr lang="en-US" altLang="zh-CN" sz="2400" dirty="0"/>
              <a:t>absolute</a:t>
            </a:r>
            <a:r>
              <a:rPr lang="zh-CN" altLang="en-US" sz="2400" dirty="0"/>
              <a:t>，指定</a:t>
            </a:r>
            <a:r>
              <a:rPr lang="en-US" altLang="zh-CN" sz="2400" dirty="0"/>
              <a:t>canvas</a:t>
            </a:r>
            <a:r>
              <a:rPr lang="zh-CN" altLang="en-US" sz="2400" dirty="0"/>
              <a:t>的位置、宽度和高度。如果没有明确的宽度和高度，</a:t>
            </a:r>
            <a:r>
              <a:rPr lang="en-US" altLang="zh-CN" sz="2400" dirty="0"/>
              <a:t>canvas</a:t>
            </a:r>
            <a:r>
              <a:rPr lang="zh-CN" altLang="en-US" sz="2400" dirty="0"/>
              <a:t>默认尺寸为</a:t>
            </a:r>
            <a:r>
              <a:rPr lang="en-US" altLang="zh-CN" sz="2400" dirty="0"/>
              <a:t>0</a:t>
            </a:r>
            <a:r>
              <a:rPr lang="zh-CN" altLang="en-US" sz="2400" dirty="0"/>
              <a:t>像素；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8675" y="4584541"/>
            <a:ext cx="676448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/>
              <a:t>2.   z-index</a:t>
            </a:r>
            <a:r>
              <a:rPr lang="zh-CN" altLang="en-US" sz="2400" dirty="0"/>
              <a:t>要设置的大些；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78675" y="5202114"/>
            <a:ext cx="73076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/>
              <a:t>3.   canvas</a:t>
            </a:r>
            <a:r>
              <a:rPr lang="zh-CN" altLang="en-US" sz="2400" dirty="0"/>
              <a:t>会阻塞后续的事件访问，不需要的时候要记得“关窗”。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600428" y="2254827"/>
            <a:ext cx="7990610" cy="4062845"/>
          </a:xfrm>
          <a:prstGeom prst="roundRect">
            <a:avLst/>
          </a:prstGeom>
          <a:noFill/>
          <a:ln w="9525" cap="flat" cmpd="sng" algn="ctr">
            <a:solidFill>
              <a:srgbClr val="1083C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dk1"/>
                </a:solidFill>
              </a:rPr>
              <a:t>可以利用鼠标事件让用户在</a:t>
            </a:r>
            <a:r>
              <a:rPr lang="en-US" altLang="zh-CN" sz="2400">
                <a:solidFill>
                  <a:schemeClr val="dk1"/>
                </a:solidFill>
              </a:rPr>
              <a:t>Web</a:t>
            </a:r>
            <a:r>
              <a:rPr lang="zh-CN" altLang="en-US" sz="2400">
                <a:solidFill>
                  <a:schemeClr val="dk1"/>
                </a:solidFill>
              </a:rPr>
              <a:t>页面上绘制反馈。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8675" y="1650806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应用场景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1562631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进阶功能之全页玻璃窗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28208"/>
            <a:ext cx="8030181" cy="45922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375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进阶功能之全页玻璃窗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6029"/>
          <a:stretch/>
        </p:blipFill>
        <p:spPr>
          <a:xfrm>
            <a:off x="300038" y="1928553"/>
            <a:ext cx="8448675" cy="467227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849336"/>
            <a:ext cx="8372475" cy="47148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5375" t="2278"/>
          <a:stretch/>
        </p:blipFill>
        <p:spPr>
          <a:xfrm>
            <a:off x="652741" y="1730217"/>
            <a:ext cx="8355071" cy="474708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81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 err="1"/>
              <a:t>CSS</a:t>
            </a:r>
            <a:r>
              <a:rPr lang="zh-CN" altLang="en-US" sz="3600" b="0" dirty="0"/>
              <a:t>和</a:t>
            </a:r>
            <a:r>
              <a:rPr lang="en-US" altLang="zh-CN" sz="3600" b="0" dirty="0"/>
              <a:t>canvas</a:t>
            </a:r>
            <a:endParaRPr lang="zh-CN" altLang="en-US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590205" y="1704026"/>
            <a:ext cx="8046720" cy="1444336"/>
          </a:xfrm>
          <a:prstGeom prst="roundRect">
            <a:avLst/>
          </a:prstGeom>
          <a:noFill/>
          <a:ln w="9525" cap="flat" cmpd="sng" algn="ctr">
            <a:solidFill>
              <a:srgbClr val="1083C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     使用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CSS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canvas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元素及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context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设置样式。方式与一般的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html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元素设置方式一样，可以在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style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中设置，可以在元素属性中设置，也可以在</a:t>
            </a:r>
            <a:r>
              <a:rPr lang="en-US" altLang="zh-CN" sz="2400" dirty="0" err="1">
                <a:latin typeface="Verdana" pitchFamily="34" charset="0"/>
                <a:ea typeface="宋体" pitchFamily="2" charset="-122"/>
              </a:rPr>
              <a:t>js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中动态设置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5498"/>
            <a:ext cx="9176895" cy="22165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828" y="3709081"/>
            <a:ext cx="4564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代码：在</a:t>
            </a:r>
            <a:r>
              <a:rPr lang="en-US" altLang="zh-CN" sz="2400" dirty="0"/>
              <a:t>style</a:t>
            </a:r>
            <a:r>
              <a:rPr lang="zh-CN" altLang="en-US" sz="2400" dirty="0"/>
              <a:t>中设置</a:t>
            </a:r>
            <a:r>
              <a:rPr lang="en-US" altLang="zh-CN" sz="2400" dirty="0"/>
              <a:t>canvas</a:t>
            </a:r>
            <a:r>
              <a:rPr lang="zh-CN" altLang="en-US" sz="2400" dirty="0"/>
              <a:t>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38723"/>
          <a:stretch/>
        </p:blipFill>
        <p:spPr>
          <a:xfrm>
            <a:off x="5923797" y="3201388"/>
            <a:ext cx="3012385" cy="1886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53298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课后思考</a:t>
            </a:r>
            <a:endParaRPr lang="zh-CN" altLang="en-US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4525" y="1817255"/>
            <a:ext cx="759367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为什么通过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设置了</a:t>
            </a:r>
            <a:r>
              <a:rPr lang="en-US" altLang="zh-CN" sz="2400" dirty="0"/>
              <a:t>canvas</a:t>
            </a:r>
            <a:r>
              <a:rPr lang="zh-CN" altLang="en-US" sz="2400" dirty="0"/>
              <a:t>的宽高，还要设置</a:t>
            </a:r>
            <a:r>
              <a:rPr lang="en-US" altLang="zh-CN" sz="2400" dirty="0"/>
              <a:t>canvas</a:t>
            </a:r>
            <a:r>
              <a:rPr lang="zh-CN" altLang="en-US" sz="2400" dirty="0"/>
              <a:t>元素的</a:t>
            </a:r>
            <a:r>
              <a:rPr lang="en-US" altLang="zh-CN" sz="2400" dirty="0"/>
              <a:t>width</a:t>
            </a:r>
            <a:r>
              <a:rPr lang="zh-CN" altLang="en-US" sz="2400" dirty="0"/>
              <a:t>、</a:t>
            </a:r>
            <a:r>
              <a:rPr lang="en-US" altLang="zh-CN" sz="2400" dirty="0"/>
              <a:t>height</a:t>
            </a:r>
            <a:r>
              <a:rPr lang="zh-CN" altLang="en-US" sz="2400" dirty="0"/>
              <a:t>属性？两者有何不同？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4525" y="2867869"/>
            <a:ext cx="7666413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lvl1pPr>
          </a:lstStyle>
          <a:p>
            <a:r>
              <a:rPr lang="zh-CN" altLang="en-US" sz="2400" dirty="0"/>
              <a:t>请阐述</a:t>
            </a:r>
            <a:r>
              <a:rPr lang="en-US" altLang="zh-CN" sz="2400" dirty="0" err="1"/>
              <a:t>closePath</a:t>
            </a:r>
            <a:r>
              <a:rPr lang="en-US" altLang="zh-CN" sz="2400" dirty="0"/>
              <a:t>() </a:t>
            </a:r>
            <a:r>
              <a:rPr lang="zh-CN" altLang="en-US" sz="2400" dirty="0"/>
              <a:t>与 </a:t>
            </a:r>
            <a:r>
              <a:rPr lang="en-US" altLang="zh-CN" sz="2400" dirty="0" err="1"/>
              <a:t>lineTo</a:t>
            </a:r>
            <a:r>
              <a:rPr lang="en-US" altLang="zh-CN" sz="2400" dirty="0"/>
              <a:t>()</a:t>
            </a:r>
            <a:r>
              <a:rPr lang="zh-CN" altLang="en-US" sz="2400" dirty="0"/>
              <a:t>的区别。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4525" y="3495290"/>
            <a:ext cx="74585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如果鼠标位置是重叠的位置，怎么只让最上层的选中呢？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525" y="4545904"/>
            <a:ext cx="759367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用</a:t>
            </a:r>
            <a:r>
              <a:rPr lang="en-US" altLang="zh-CN" sz="2400" dirty="0"/>
              <a:t>canvas</a:t>
            </a:r>
            <a:r>
              <a:rPr lang="zh-CN" altLang="en-US" sz="2400" dirty="0"/>
              <a:t>绘制线条和填充，分析</a:t>
            </a:r>
            <a:r>
              <a:rPr lang="en-US" altLang="zh-CN" sz="2400" dirty="0"/>
              <a:t>fill()</a:t>
            </a:r>
            <a:r>
              <a:rPr lang="zh-CN" altLang="en-US" sz="2400" dirty="0"/>
              <a:t>和</a:t>
            </a:r>
            <a:r>
              <a:rPr lang="en-US" altLang="zh-CN" sz="2400" dirty="0"/>
              <a:t>stroke()</a:t>
            </a:r>
            <a:r>
              <a:rPr lang="zh-CN" altLang="en-US" sz="2400" dirty="0"/>
              <a:t>调用顺序对绘图的影响。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70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2.5 </a:t>
            </a:r>
            <a:r>
              <a:rPr lang="zh-CN" altLang="en-US" dirty="0"/>
              <a:t>小结</a:t>
            </a:r>
            <a:endParaRPr lang="zh-CN" altLang="en-US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613208" y="1797627"/>
            <a:ext cx="7990610" cy="3913217"/>
          </a:xfrm>
          <a:prstGeom prst="roundRect">
            <a:avLst/>
          </a:prstGeom>
          <a:noFill/>
          <a:ln w="9525" cap="flat" cmpd="sng" algn="ctr">
            <a:solidFill>
              <a:srgbClr val="1083C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300"/>
              </a:lnSpc>
              <a:buClr>
                <a:srgbClr val="C00000"/>
              </a:buClr>
            </a:pP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4132" y="4190936"/>
            <a:ext cx="759367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dk1"/>
                </a:solidFill>
              </a:rPr>
              <a:t>需要</a:t>
            </a:r>
            <a:r>
              <a:rPr lang="zh-CN" altLang="en-US" sz="2400" b="1" dirty="0">
                <a:solidFill>
                  <a:srgbClr val="C00000"/>
                </a:solidFill>
              </a:rPr>
              <a:t>注意</a:t>
            </a:r>
            <a:r>
              <a:rPr lang="zh-CN" altLang="en-US" sz="2400" dirty="0">
                <a:solidFill>
                  <a:schemeClr val="dk1"/>
                </a:solidFill>
              </a:rPr>
              <a:t>的是，绘制工作通过应以原点为起点，在展现图像之前要先完成加载，而在使用外部来源的图片是则要留心。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4132" y="3151301"/>
            <a:ext cx="7666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dk1"/>
                </a:solidFill>
              </a:rPr>
              <a:t>HTML5</a:t>
            </a:r>
            <a:r>
              <a:rPr lang="en-US" altLang="zh-CN" sz="2400" dirty="0">
                <a:solidFill>
                  <a:schemeClr val="dk1"/>
                </a:solidFill>
              </a:rPr>
              <a:t> Canvas API</a:t>
            </a:r>
            <a:r>
              <a:rPr lang="zh-CN" altLang="en-US" sz="2400" dirty="0">
                <a:solidFill>
                  <a:schemeClr val="dk1"/>
                </a:solidFill>
              </a:rPr>
              <a:t>还可以通过自由组合图像、渐变和复杂路径等方式来创建你能想到的几乎所有效果。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4132" y="2003943"/>
            <a:ext cx="74585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dk1"/>
                </a:solidFill>
              </a:rPr>
              <a:t> </a:t>
            </a:r>
            <a:r>
              <a:rPr lang="en-US" altLang="zh-CN" sz="2400" dirty="0" err="1">
                <a:solidFill>
                  <a:schemeClr val="dk1"/>
                </a:solidFill>
              </a:rPr>
              <a:t>HTML5</a:t>
            </a:r>
            <a:r>
              <a:rPr lang="en-US" altLang="zh-CN" sz="2400" dirty="0">
                <a:solidFill>
                  <a:schemeClr val="dk1"/>
                </a:solidFill>
              </a:rPr>
              <a:t> Canvas API</a:t>
            </a:r>
            <a:r>
              <a:rPr lang="zh-CN" altLang="en-US" sz="2400" dirty="0">
                <a:solidFill>
                  <a:schemeClr val="dk1"/>
                </a:solidFill>
              </a:rPr>
              <a:t>提供了强大功能，利用它可以直接修改</a:t>
            </a:r>
            <a:r>
              <a:rPr lang="en-US" altLang="zh-CN" sz="2400" dirty="0">
                <a:solidFill>
                  <a:schemeClr val="dk1"/>
                </a:solidFill>
              </a:rPr>
              <a:t>Web</a:t>
            </a:r>
            <a:r>
              <a:rPr lang="zh-CN" altLang="en-US" sz="2400" dirty="0">
                <a:solidFill>
                  <a:schemeClr val="dk1"/>
                </a:solidFill>
              </a:rPr>
              <a:t>应用的外观，不必借助与第三方技术。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浏览器对</a:t>
            </a:r>
            <a:r>
              <a:rPr lang="en-US" altLang="zh-CN" sz="3600" b="0" dirty="0" err="1"/>
              <a:t>HTML5</a:t>
            </a:r>
            <a:r>
              <a:rPr lang="en-US" altLang="zh-CN" sz="3600" b="0" dirty="0"/>
              <a:t> Canvas</a:t>
            </a:r>
            <a:r>
              <a:rPr lang="zh-CN" altLang="en-US" sz="3600" b="0" dirty="0"/>
              <a:t>的支持情况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19" y="3720865"/>
            <a:ext cx="7596188" cy="28206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585153" y="1692565"/>
            <a:ext cx="8163560" cy="1880754"/>
            <a:chOff x="585153" y="1667626"/>
            <a:chExt cx="8163560" cy="1880754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585153" y="1667626"/>
              <a:ext cx="8043458" cy="1880754"/>
            </a:xfrm>
            <a:prstGeom prst="roundRect">
              <a:avLst/>
            </a:prstGeom>
            <a:noFill/>
            <a:ln w="9525" cap="flat" cmpd="sng" algn="ctr">
              <a:solidFill>
                <a:srgbClr val="1083C2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1" fontAlgn="base" latinLnBrk="0" hangingPunct="1">
                <a:lnSpc>
                  <a:spcPts val="33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US" altLang="zh-CN" sz="2400" dirty="0"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18866" y="2669133"/>
              <a:ext cx="8129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Verdana" pitchFamily="34" charset="0"/>
                  <a:ea typeface="宋体" pitchFamily="2" charset="-122"/>
                </a:rPr>
                <a:t>Internet Explorer 8</a:t>
              </a:r>
              <a:r>
                <a:rPr lang="zh-CN" altLang="en-US" sz="2400" dirty="0">
                  <a:latin typeface="Verdana" pitchFamily="34" charset="0"/>
                  <a:ea typeface="宋体" pitchFamily="2" charset="-122"/>
                </a:rPr>
                <a:t>以及更在的版本不支持</a:t>
              </a:r>
              <a:r>
                <a:rPr lang="en-US" altLang="zh-CN" sz="2400" dirty="0">
                  <a:latin typeface="Verdana" pitchFamily="34" charset="0"/>
                  <a:ea typeface="宋体" pitchFamily="2" charset="-122"/>
                </a:rPr>
                <a:t>&lt;canvas&gt;</a:t>
              </a:r>
              <a:r>
                <a:rPr lang="zh-CN" altLang="en-US" sz="2400" dirty="0">
                  <a:latin typeface="Verdana" pitchFamily="34" charset="0"/>
                  <a:ea typeface="宋体" pitchFamily="2" charset="-122"/>
                </a:rPr>
                <a:t>标签。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18866" y="1749172"/>
              <a:ext cx="7885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342900" indent="-342900">
                <a:buFont typeface="Arial" panose="020B0604020202020204" pitchFamily="34" charset="0"/>
                <a:buChar char="•"/>
                <a:defRPr sz="2400">
                  <a:latin typeface="Verdana" pitchFamily="34" charset="0"/>
                  <a:ea typeface="宋体" pitchFamily="2" charset="-122"/>
                </a:defRPr>
              </a:lvl1pPr>
            </a:lstStyle>
            <a:p>
              <a:r>
                <a:rPr lang="en-US" altLang="zh-CN" dirty="0"/>
                <a:t>Internet Explorer 9+, Firefox, Opera, Chrome, Safari </a:t>
              </a:r>
              <a:r>
                <a:rPr lang="zh-CN" altLang="en-US" dirty="0"/>
                <a:t>以及 </a:t>
              </a:r>
              <a:r>
                <a:rPr lang="en-US" altLang="zh-CN" dirty="0"/>
                <a:t>Edge </a:t>
              </a:r>
              <a:r>
                <a:rPr lang="zh-CN" altLang="en-US" dirty="0"/>
                <a:t>支持</a:t>
              </a:r>
              <a:r>
                <a:rPr lang="en-US" altLang="zh-CN" dirty="0"/>
                <a:t>&lt;canvas&gt;</a:t>
              </a:r>
              <a:r>
                <a:rPr lang="zh-CN" altLang="en-US" dirty="0"/>
                <a:t>标签。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73955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2.2 </a:t>
            </a:r>
            <a:r>
              <a:rPr lang="zh-CN" altLang="en-US" dirty="0"/>
              <a:t>使用</a:t>
            </a:r>
            <a:r>
              <a:rPr lang="en-US" altLang="zh-CN" dirty="0" err="1"/>
              <a:t>HTML5</a:t>
            </a:r>
            <a:r>
              <a:rPr lang="en-US" altLang="zh-CN" dirty="0"/>
              <a:t> Canvas API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2"/>
            <a:ext cx="8062912" cy="46010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0" dirty="0"/>
              <a:t>检测浏览器支持情况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在页面中加入</a:t>
            </a:r>
            <a:r>
              <a:rPr lang="en-US" altLang="zh-CN" sz="3200" b="0" dirty="0"/>
              <a:t>canvas</a:t>
            </a:r>
          </a:p>
          <a:p>
            <a:pPr eaLnBrk="1" hangingPunct="1"/>
            <a:r>
              <a:rPr lang="zh-CN" altLang="en-US" sz="3200" b="0" dirty="0"/>
              <a:t>描边样式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填充样式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填充矩形区域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绘制曲线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在</a:t>
            </a:r>
            <a:r>
              <a:rPr lang="en-US" altLang="zh-CN" sz="3200" b="0" dirty="0"/>
              <a:t>canvas</a:t>
            </a:r>
            <a:r>
              <a:rPr lang="zh-CN" altLang="en-US" sz="3200" b="0" dirty="0"/>
              <a:t>中插入图片</a:t>
            </a:r>
            <a:endParaRPr lang="en-US" altLang="zh-CN" sz="32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26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1" grpId="0" uiExpand="1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2.2 </a:t>
            </a:r>
            <a:r>
              <a:rPr lang="zh-CN" altLang="en-US" dirty="0"/>
              <a:t>使用</a:t>
            </a:r>
            <a:r>
              <a:rPr lang="en-US" altLang="zh-CN" dirty="0" err="1"/>
              <a:t>HTML5</a:t>
            </a:r>
            <a:r>
              <a:rPr lang="en-US" altLang="zh-CN" dirty="0"/>
              <a:t> Canvas API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16112"/>
            <a:ext cx="8062912" cy="46010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200" b="0" dirty="0"/>
              <a:t>背景图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缩放</a:t>
            </a:r>
            <a:r>
              <a:rPr lang="en-US" altLang="zh-CN" sz="3200" b="0" dirty="0"/>
              <a:t>canvas</a:t>
            </a:r>
            <a:r>
              <a:rPr lang="zh-CN" altLang="en-US" sz="3200" b="0" dirty="0"/>
              <a:t>对象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canvas</a:t>
            </a:r>
            <a:r>
              <a:rPr lang="zh-CN" altLang="en-US" sz="3200" b="0" dirty="0"/>
              <a:t>变换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canvas</a:t>
            </a:r>
            <a:r>
              <a:rPr lang="zh-CN" altLang="en-US" sz="3200" b="0" dirty="0"/>
              <a:t>文本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应用阴影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像素数据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canvas</a:t>
            </a:r>
            <a:r>
              <a:rPr lang="zh-CN" altLang="en-US" sz="3200" b="0" dirty="0"/>
              <a:t>的安全机制</a:t>
            </a:r>
            <a:endParaRPr lang="en-US" altLang="zh-CN" sz="32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6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1" grpId="0" uiExpand="1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检测浏览器支持情况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1667" y="1642355"/>
            <a:ext cx="7938655" cy="1038582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400" dirty="0"/>
              <a:t>       在创建</a:t>
            </a:r>
            <a:r>
              <a:rPr lang="en-US" altLang="zh-CN" sz="2400" dirty="0" err="1"/>
              <a:t>HTML5</a:t>
            </a:r>
            <a:r>
              <a:rPr lang="en-US" altLang="zh-CN" sz="2400" dirty="0"/>
              <a:t> canvas</a:t>
            </a:r>
            <a:r>
              <a:rPr lang="zh-CN" altLang="en-US" sz="2400" dirty="0"/>
              <a:t>元素之前，首先要确保浏览器能够支持它。如果不支持，则需用文字替代。</a:t>
            </a:r>
            <a:endParaRPr lang="en-US" altLang="zh-CN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01667" y="2748856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400" dirty="0"/>
              <a:t>代码：检测浏览器支持情况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3201815"/>
            <a:ext cx="9154092" cy="3399010"/>
            <a:chOff x="0" y="3201815"/>
            <a:chExt cx="9481640" cy="339901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/>
            <a:srcRect r="6631"/>
            <a:stretch/>
          </p:blipFill>
          <p:spPr>
            <a:xfrm>
              <a:off x="0" y="3201815"/>
              <a:ext cx="7789025" cy="339901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7766095" y="3201815"/>
              <a:ext cx="1715545" cy="3395835"/>
            </a:xfrm>
            <a:prstGeom prst="rect">
              <a:avLst/>
            </a:prstGeom>
            <a:solidFill>
              <a:srgbClr val="282923"/>
            </a:solidFill>
            <a:ln w="9525" cap="flat" cmpd="sng" algn="ctr">
              <a:solidFill>
                <a:srgbClr val="28292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endParaRPr>
            </a:p>
          </p:txBody>
        </p:sp>
      </p:grpSp>
      <p:sp>
        <p:nvSpPr>
          <p:cNvPr id="14" name="圆角矩形标注 13"/>
          <p:cNvSpPr/>
          <p:nvPr/>
        </p:nvSpPr>
        <p:spPr bwMode="auto">
          <a:xfrm>
            <a:off x="4343236" y="3238535"/>
            <a:ext cx="3376777" cy="889548"/>
          </a:xfrm>
          <a:prstGeom prst="wedgeRoundRectCallout">
            <a:avLst>
              <a:gd name="adj1" fmla="val -18371"/>
              <a:gd name="adj2" fmla="val 6513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1.</a:t>
            </a:r>
            <a:r>
              <a:rPr lang="zh-CN" altLang="en-US" sz="2400" dirty="0"/>
              <a:t>创建一个</a:t>
            </a:r>
            <a:r>
              <a:rPr lang="en-US" altLang="zh-CN" sz="2400" dirty="0"/>
              <a:t>canvas</a:t>
            </a:r>
            <a:r>
              <a:rPr lang="zh-CN" altLang="en-US" sz="2400" dirty="0"/>
              <a:t>对象，并且获取其上下文。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286689" y="4198054"/>
            <a:ext cx="1784219" cy="2333049"/>
            <a:chOff x="7369874" y="4241101"/>
            <a:chExt cx="1784219" cy="23330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圆角矩形标注 14"/>
            <p:cNvSpPr/>
            <p:nvPr/>
          </p:nvSpPr>
          <p:spPr bwMode="auto">
            <a:xfrm>
              <a:off x="7369874" y="4241101"/>
              <a:ext cx="1774126" cy="2333049"/>
            </a:xfrm>
            <a:prstGeom prst="wedgeRoundRectCallout">
              <a:avLst>
                <a:gd name="adj1" fmla="val -65266"/>
                <a:gd name="adj2" fmla="val -22300"/>
                <a:gd name="adj3" fmla="val 16667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422769" y="4257727"/>
              <a:ext cx="173132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Verdana" pitchFamily="34" charset="0"/>
                  <a:ea typeface="宋体" pitchFamily="2" charset="-122"/>
                </a:rPr>
                <a:t>3.</a:t>
              </a:r>
              <a:r>
                <a:rPr lang="zh-CN" altLang="en-US" sz="2400" dirty="0"/>
                <a:t>如果发生错误，则可以捕获错误，进而得知该浏览器不支持</a:t>
              </a:r>
              <a:r>
                <a:rPr lang="en-US" altLang="zh-CN" sz="2400" dirty="0"/>
                <a:t>canvas </a:t>
              </a:r>
              <a:r>
                <a:rPr lang="zh-CN" altLang="en-US" sz="2400" dirty="0"/>
                <a:t>。</a:t>
              </a:r>
              <a:endParaRPr lang="zh-CN" altLang="en-US" sz="2400" dirty="0">
                <a:latin typeface="Verdan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78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在页面中加入</a:t>
            </a:r>
            <a:r>
              <a:rPr lang="en-US" altLang="zh-CN" sz="3600" b="0" dirty="0"/>
              <a:t>canvas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215" y="2025217"/>
            <a:ext cx="821369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代码：在</a:t>
            </a:r>
            <a:r>
              <a:rPr lang="en-US" altLang="zh-CN" sz="2400" dirty="0"/>
              <a:t>HTML</a:t>
            </a:r>
            <a:r>
              <a:rPr lang="zh-CN" altLang="en-US" sz="2400" dirty="0"/>
              <a:t>页面中加入的</a:t>
            </a:r>
            <a:r>
              <a:rPr lang="en-US" altLang="zh-CN" sz="2400" dirty="0"/>
              <a:t>canvas</a:t>
            </a:r>
            <a:r>
              <a:rPr lang="zh-CN" altLang="en-US" sz="2400" dirty="0"/>
              <a:t>元素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" y="2713889"/>
            <a:ext cx="9144000" cy="8631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18" y="3741423"/>
            <a:ext cx="6324600" cy="2724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3254983" y="4841020"/>
            <a:ext cx="4291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200×200</a:t>
            </a:r>
            <a:r>
              <a:rPr lang="zh-CN" altLang="en-US" sz="2400" dirty="0">
                <a:solidFill>
                  <a:srgbClr val="FF0000"/>
                </a:solidFill>
              </a:rPr>
              <a:t>像素的“隐藏”区域</a:t>
            </a:r>
          </a:p>
        </p:txBody>
      </p:sp>
      <p:sp>
        <p:nvSpPr>
          <p:cNvPr id="10" name="圆角矩形标注 9"/>
          <p:cNvSpPr/>
          <p:nvPr/>
        </p:nvSpPr>
        <p:spPr bwMode="auto">
          <a:xfrm>
            <a:off x="5565550" y="1145233"/>
            <a:ext cx="3374356" cy="919586"/>
          </a:xfrm>
          <a:prstGeom prst="wedgeRoundRectCallout">
            <a:avLst>
              <a:gd name="adj1" fmla="val 3245"/>
              <a:gd name="adj2" fmla="val 13670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默认情况下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&lt;canvas&gt;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元素没有边框和内容。</a:t>
            </a:r>
          </a:p>
        </p:txBody>
      </p:sp>
    </p:spTree>
    <p:extLst>
      <p:ext uri="{BB962C8B-B14F-4D97-AF65-F5344CB8AC3E}">
        <p14:creationId xmlns:p14="http://schemas.microsoft.com/office/powerpoint/2010/main" val="225882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23" y="4098964"/>
            <a:ext cx="6210300" cy="2419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9589" y="1586875"/>
            <a:ext cx="821369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代码：带实心边框的</a:t>
            </a:r>
            <a:r>
              <a:rPr lang="en-US" altLang="zh-CN" sz="2400" dirty="0"/>
              <a:t>canvas</a:t>
            </a:r>
            <a:r>
              <a:rPr lang="zh-CN" altLang="en-US" sz="2400" dirty="0"/>
              <a:t>元素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2694" r="3695"/>
          <a:stretch/>
        </p:blipFill>
        <p:spPr>
          <a:xfrm>
            <a:off x="-8312" y="2480309"/>
            <a:ext cx="9152312" cy="1425017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 bwMode="auto">
          <a:xfrm>
            <a:off x="5644943" y="1442928"/>
            <a:ext cx="3278337" cy="919586"/>
          </a:xfrm>
          <a:prstGeom prst="wedgeRoundRectCallout">
            <a:avLst>
              <a:gd name="adj1" fmla="val -109351"/>
              <a:gd name="adj2" fmla="val 9783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加入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ID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特性，便于快速找到该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canvas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元素。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在页面中加入</a:t>
            </a:r>
            <a:r>
              <a:rPr lang="en-US" altLang="zh-CN" sz="3600" b="0" dirty="0"/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19152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9589" y="1490464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代码：在</a:t>
            </a:r>
            <a:r>
              <a:rPr lang="en-US" altLang="zh-CN" sz="2400" dirty="0"/>
              <a:t>style</a:t>
            </a:r>
            <a:r>
              <a:rPr lang="zh-CN" altLang="en-US" sz="2400" dirty="0"/>
              <a:t>里设置</a:t>
            </a:r>
            <a:r>
              <a:rPr lang="en-US" altLang="zh-CN" sz="2400" dirty="0"/>
              <a:t>canvas</a:t>
            </a:r>
            <a:r>
              <a:rPr lang="zh-CN" altLang="en-US" sz="2400" dirty="0"/>
              <a:t>宽和高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在页面中加入</a:t>
            </a:r>
            <a:r>
              <a:rPr lang="en-US" altLang="zh-CN" sz="3600" b="0" dirty="0"/>
              <a:t>canvas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89" y="1970116"/>
            <a:ext cx="5174240" cy="4630709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 bwMode="auto">
          <a:xfrm>
            <a:off x="6197600" y="2775043"/>
            <a:ext cx="2449575" cy="919586"/>
          </a:xfrm>
          <a:prstGeom prst="wedgeRoundRectCallout">
            <a:avLst>
              <a:gd name="adj1" fmla="val -134463"/>
              <a:gd name="adj2" fmla="val 91508"/>
              <a:gd name="adj3" fmla="val 16667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高和宽放在这里行不行？</a:t>
            </a:r>
          </a:p>
        </p:txBody>
      </p:sp>
    </p:spTree>
    <p:extLst>
      <p:ext uri="{BB962C8B-B14F-4D97-AF65-F5344CB8AC3E}">
        <p14:creationId xmlns:p14="http://schemas.microsoft.com/office/powerpoint/2010/main" val="92574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在页面中加入</a:t>
            </a:r>
            <a:r>
              <a:rPr lang="en-US" altLang="zh-CN" sz="3600" b="0" dirty="0"/>
              <a:t>canvas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9185" y="1651000"/>
            <a:ext cx="7938655" cy="3379649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/>
              <a:t>        canvas</a:t>
            </a:r>
            <a:r>
              <a:rPr lang="zh-CN" altLang="en-US" sz="2400" dirty="0"/>
              <a:t>跟其他标签一样，也可以通过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来定义样式。但在这里需要注意的是：</a:t>
            </a:r>
            <a:r>
              <a:rPr lang="en-US" altLang="zh-CN" sz="2400" dirty="0"/>
              <a:t>canvas</a:t>
            </a:r>
            <a:r>
              <a:rPr lang="zh-CN" altLang="en-US" sz="2400" dirty="0"/>
              <a:t>的默认宽高为</a:t>
            </a:r>
            <a:r>
              <a:rPr lang="en-US" altLang="zh-CN" sz="2400" dirty="0" err="1"/>
              <a:t>300px</a:t>
            </a:r>
            <a:r>
              <a:rPr lang="zh-CN" altLang="en-US" sz="2400" dirty="0"/>
              <a:t>*</a:t>
            </a:r>
            <a:r>
              <a:rPr lang="en-US" altLang="zh-CN" sz="2400" dirty="0" err="1"/>
              <a:t>150px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C00000"/>
                </a:solidFill>
              </a:rPr>
              <a:t>在</a:t>
            </a:r>
            <a:r>
              <a:rPr lang="en-US" altLang="zh-CN" sz="2400" dirty="0" err="1">
                <a:solidFill>
                  <a:srgbClr val="C00000"/>
                </a:solidFill>
              </a:rPr>
              <a:t>CSS</a:t>
            </a:r>
            <a:r>
              <a:rPr lang="zh-CN" altLang="en-US" sz="2400" dirty="0">
                <a:solidFill>
                  <a:srgbClr val="C00000"/>
                </a:solidFill>
              </a:rPr>
              <a:t>中为</a:t>
            </a:r>
            <a:r>
              <a:rPr lang="en-US" altLang="zh-CN" sz="2400" dirty="0">
                <a:solidFill>
                  <a:srgbClr val="C00000"/>
                </a:solidFill>
              </a:rPr>
              <a:t>canvas</a:t>
            </a:r>
            <a:r>
              <a:rPr lang="zh-CN" altLang="en-US" sz="2400" dirty="0">
                <a:solidFill>
                  <a:srgbClr val="C00000"/>
                </a:solidFill>
              </a:rPr>
              <a:t>定义宽高，实际上把宽高为</a:t>
            </a:r>
            <a:r>
              <a:rPr lang="en-US" altLang="zh-CN" sz="2400" dirty="0" err="1">
                <a:solidFill>
                  <a:srgbClr val="C00000"/>
                </a:solidFill>
              </a:rPr>
              <a:t>300px</a:t>
            </a:r>
            <a:r>
              <a:rPr lang="zh-CN" altLang="en-US" sz="2400" dirty="0">
                <a:solidFill>
                  <a:srgbClr val="C00000"/>
                </a:solidFill>
              </a:rPr>
              <a:t>*</a:t>
            </a:r>
            <a:r>
              <a:rPr lang="en-US" altLang="zh-CN" sz="2400" dirty="0" err="1">
                <a:solidFill>
                  <a:srgbClr val="C00000"/>
                </a:solidFill>
              </a:rPr>
              <a:t>150px</a:t>
            </a:r>
            <a:r>
              <a:rPr lang="zh-CN" altLang="en-US" sz="2400" dirty="0">
                <a:solidFill>
                  <a:srgbClr val="C00000"/>
                </a:solidFill>
              </a:rPr>
              <a:t>的画布进行了拉伸</a:t>
            </a:r>
            <a:r>
              <a:rPr lang="zh-CN" altLang="en-US" sz="2400" dirty="0"/>
              <a:t>，如果在这样的情况下进行</a:t>
            </a:r>
            <a:r>
              <a:rPr lang="en-US" altLang="zh-CN" sz="2400" dirty="0"/>
              <a:t>canvas</a:t>
            </a:r>
            <a:r>
              <a:rPr lang="zh-CN" altLang="en-US" sz="2400" dirty="0"/>
              <a:t>绘图，你得到的可能就是</a:t>
            </a:r>
            <a:r>
              <a:rPr lang="zh-CN" altLang="en-US" sz="2400" dirty="0">
                <a:solidFill>
                  <a:srgbClr val="C00000"/>
                </a:solidFill>
              </a:rPr>
              <a:t>变形的效果</a:t>
            </a:r>
            <a:r>
              <a:rPr lang="zh-CN" altLang="en-US" sz="2400" dirty="0"/>
              <a:t>。所以，</a:t>
            </a:r>
            <a:r>
              <a:rPr lang="zh-CN" altLang="en-US" sz="2400" dirty="0">
                <a:solidFill>
                  <a:srgbClr val="C00000"/>
                </a:solidFill>
              </a:rPr>
              <a:t>在</a:t>
            </a:r>
            <a:r>
              <a:rPr lang="en-US" altLang="zh-CN" sz="2400" dirty="0">
                <a:solidFill>
                  <a:srgbClr val="C00000"/>
                </a:solidFill>
              </a:rPr>
              <a:t>canvas</a:t>
            </a:r>
            <a:r>
              <a:rPr lang="zh-CN" altLang="en-US" sz="2400" dirty="0">
                <a:solidFill>
                  <a:srgbClr val="C00000"/>
                </a:solidFill>
              </a:rPr>
              <a:t>绘图时，应该在</a:t>
            </a:r>
            <a:r>
              <a:rPr lang="en-US" altLang="zh-CN" sz="2400" dirty="0">
                <a:solidFill>
                  <a:srgbClr val="C00000"/>
                </a:solidFill>
              </a:rPr>
              <a:t>canvas</a:t>
            </a:r>
            <a:r>
              <a:rPr lang="zh-CN" altLang="en-US" sz="2400" dirty="0">
                <a:solidFill>
                  <a:srgbClr val="C00000"/>
                </a:solidFill>
              </a:rPr>
              <a:t>标签里直接定义宽高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grpSp>
        <p:nvGrpSpPr>
          <p:cNvPr id="2" name="组合 1"/>
          <p:cNvGrpSpPr/>
          <p:nvPr/>
        </p:nvGrpSpPr>
        <p:grpSpPr>
          <a:xfrm>
            <a:off x="972581" y="4590728"/>
            <a:ext cx="3635932" cy="2000856"/>
            <a:chOff x="972581" y="4590728"/>
            <a:chExt cx="3635932" cy="20008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022" y="4590728"/>
              <a:ext cx="1608055" cy="160074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文本框 6"/>
            <p:cNvSpPr txBox="1"/>
            <p:nvPr/>
          </p:nvSpPr>
          <p:spPr>
            <a:xfrm>
              <a:off x="972581" y="6191474"/>
              <a:ext cx="36359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图：在</a:t>
              </a:r>
              <a:r>
                <a:rPr lang="en-US" altLang="zh-CN" sz="2000" b="1" dirty="0"/>
                <a:t>canvas</a:t>
              </a:r>
              <a:r>
                <a:rPr lang="zh-CN" altLang="en-US" sz="2000" b="1" dirty="0"/>
                <a:t>标签里定义宽高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37893" y="4590728"/>
            <a:ext cx="3906839" cy="1998688"/>
            <a:chOff x="4737893" y="4590728"/>
            <a:chExt cx="3906839" cy="19986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5398"/>
            <a:stretch/>
          </p:blipFill>
          <p:spPr>
            <a:xfrm>
              <a:off x="5906957" y="4590728"/>
              <a:ext cx="1568710" cy="160839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文本框 12"/>
            <p:cNvSpPr txBox="1"/>
            <p:nvPr/>
          </p:nvSpPr>
          <p:spPr>
            <a:xfrm>
              <a:off x="4737893" y="6189306"/>
              <a:ext cx="39068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图：在</a:t>
              </a:r>
              <a:r>
                <a:rPr lang="en-US" altLang="zh-CN" sz="2000" b="1" dirty="0" err="1"/>
                <a:t>CSS</a:t>
              </a:r>
              <a:r>
                <a:rPr lang="zh-CN" altLang="en-US" sz="2000" b="1" dirty="0"/>
                <a:t>中为</a:t>
              </a:r>
              <a:r>
                <a:rPr lang="en-US" altLang="zh-CN" sz="2000" b="1" dirty="0"/>
                <a:t>canvas</a:t>
              </a:r>
              <a:r>
                <a:rPr lang="zh-CN" altLang="en-US" sz="2000" b="1" dirty="0"/>
                <a:t>定义宽高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107BD14-568E-4F83-B3C0-05B192EA1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684213"/>
            <a:ext cx="8001000" cy="1216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/>
              <a:t>内容安排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C0306350-F9D0-4A89-9746-63D201345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40138" y="1981057"/>
            <a:ext cx="6517120" cy="4133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600" dirty="0"/>
              <a:t>2.1 </a:t>
            </a:r>
            <a:r>
              <a:rPr lang="en-US" altLang="zh-CN" sz="2600" dirty="0" err="1"/>
              <a:t>HTML5</a:t>
            </a:r>
            <a:r>
              <a:rPr lang="en-US" altLang="zh-CN" sz="2600" dirty="0"/>
              <a:t> Canvas</a:t>
            </a:r>
            <a:r>
              <a:rPr lang="zh-CN" altLang="en-US" sz="2600" dirty="0"/>
              <a:t>概述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2.2 </a:t>
            </a:r>
            <a:r>
              <a:rPr lang="zh-CN" altLang="en-US" sz="2600" dirty="0"/>
              <a:t>使用</a:t>
            </a:r>
            <a:r>
              <a:rPr lang="en-US" altLang="zh-CN" sz="2600" dirty="0" err="1"/>
              <a:t>HTML5</a:t>
            </a:r>
            <a:r>
              <a:rPr lang="en-US" altLang="zh-CN" sz="2600" dirty="0"/>
              <a:t> Canvas API</a:t>
            </a:r>
            <a:endParaRPr lang="zh-CN" altLang="en-US" sz="2600" dirty="0"/>
          </a:p>
          <a:p>
            <a:pPr eaLnBrk="1" hangingPunct="1"/>
            <a:r>
              <a:rPr lang="en-US" altLang="zh-CN" sz="2600" dirty="0"/>
              <a:t>2.3 </a:t>
            </a:r>
            <a:r>
              <a:rPr lang="zh-CN" altLang="en-US" sz="2600" dirty="0"/>
              <a:t>使用</a:t>
            </a:r>
            <a:r>
              <a:rPr lang="en-US" altLang="zh-CN" sz="2600" dirty="0" err="1"/>
              <a:t>HTML5</a:t>
            </a:r>
            <a:r>
              <a:rPr lang="en-US" altLang="zh-CN" sz="2600" dirty="0"/>
              <a:t> Canvas</a:t>
            </a:r>
            <a:r>
              <a:rPr lang="zh-CN" altLang="en-US" sz="2600" dirty="0"/>
              <a:t>创建应用</a:t>
            </a:r>
          </a:p>
          <a:p>
            <a:pPr eaLnBrk="1" hangingPunct="1"/>
            <a:r>
              <a:rPr lang="en-US" altLang="zh-CN" sz="2600" dirty="0"/>
              <a:t>2.4 </a:t>
            </a:r>
            <a:r>
              <a:rPr lang="zh-CN" altLang="en-US" sz="2600" dirty="0"/>
              <a:t>课后思考</a:t>
            </a:r>
            <a:endParaRPr lang="en-US" altLang="zh-CN" sz="2600" dirty="0"/>
          </a:p>
          <a:p>
            <a:pPr eaLnBrk="1" hangingPunct="1"/>
            <a:r>
              <a:rPr lang="en-US" altLang="zh-CN" sz="2600" dirty="0"/>
              <a:t>2.5 </a:t>
            </a:r>
            <a:r>
              <a:rPr lang="zh-CN" altLang="en-US" sz="2600" dirty="0"/>
              <a:t>小结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5F4801-5981-4B1F-A156-8252AF1CE7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19462" name="灯片编号占位符 3">
            <a:extLst>
              <a:ext uri="{FF2B5EF4-FFF2-40B4-BE49-F238E27FC236}">
                <a16:creationId xmlns:a16="http://schemas.microsoft.com/office/drawing/2014/main" id="{58208E41-D981-4DC6-820A-C55E440EC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BD2020-EDC8-4F87-9D28-B4ED1E7F13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64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013" y="1351844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代码：在</a:t>
            </a:r>
            <a:r>
              <a:rPr lang="en-US" altLang="zh-CN" sz="2400" dirty="0"/>
              <a:t>canvas</a:t>
            </a:r>
            <a:r>
              <a:rPr lang="zh-CN" altLang="en-US" sz="2400" dirty="0"/>
              <a:t>中绘制一条对角线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3" y="1828321"/>
            <a:ext cx="9145955" cy="47725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17" y="3923607"/>
            <a:ext cx="4240788" cy="16365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6810" y="697908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在页面中加入</a:t>
            </a:r>
            <a:r>
              <a:rPr lang="en-US" altLang="zh-CN" sz="3600" b="0" dirty="0"/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336017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9341" y="1546613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/>
              <a:t>使用 </a:t>
            </a:r>
            <a:r>
              <a:rPr lang="en-US" altLang="zh-CN" sz="2400" b="1" dirty="0" err="1"/>
              <a:t>HTML5</a:t>
            </a:r>
            <a:r>
              <a:rPr lang="en-US" altLang="zh-CN" sz="2400" b="1" dirty="0"/>
              <a:t> Canvas API </a:t>
            </a:r>
            <a:r>
              <a:rPr lang="zh-CN" altLang="en-US" sz="2400" b="1" dirty="0"/>
              <a:t>的重要流程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59370" y="2217378"/>
            <a:ext cx="74193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首先通过引用特定的</a:t>
            </a:r>
            <a:r>
              <a:rPr lang="en-US" altLang="zh-CN" sz="2400" dirty="0"/>
              <a:t>canvas ID</a:t>
            </a:r>
            <a:r>
              <a:rPr lang="zh-CN" altLang="en-US" sz="2400" dirty="0"/>
              <a:t>值来获取对</a:t>
            </a:r>
            <a:r>
              <a:rPr lang="en-US" altLang="zh-CN" sz="2400" dirty="0"/>
              <a:t>canvas</a:t>
            </a:r>
            <a:r>
              <a:rPr lang="zh-CN" altLang="en-US" sz="2400" dirty="0"/>
              <a:t>对象的访问权。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59370" y="3237573"/>
            <a:ext cx="741936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接着定义一个</a:t>
            </a:r>
            <a:r>
              <a:rPr lang="en-US" altLang="zh-CN" sz="2400" dirty="0"/>
              <a:t>context</a:t>
            </a:r>
            <a:r>
              <a:rPr lang="zh-CN" altLang="en-US" sz="2400" dirty="0"/>
              <a:t>变量，调用</a:t>
            </a:r>
            <a:r>
              <a:rPr lang="en-US" altLang="zh-CN" sz="2400" dirty="0"/>
              <a:t>canvas</a:t>
            </a:r>
            <a:r>
              <a:rPr lang="zh-CN" altLang="en-US" sz="2400" dirty="0"/>
              <a:t>对象的</a:t>
            </a:r>
            <a:r>
              <a:rPr lang="en-US" altLang="zh-CN" sz="2400" dirty="0" err="1"/>
              <a:t>getContext</a:t>
            </a:r>
            <a:r>
              <a:rPr lang="zh-CN" altLang="en-US" sz="2400" dirty="0"/>
              <a:t>方法，并传入希望使用的</a:t>
            </a:r>
            <a:r>
              <a:rPr lang="en-US" altLang="zh-CN" sz="2400" dirty="0"/>
              <a:t>canvas</a:t>
            </a:r>
            <a:r>
              <a:rPr lang="zh-CN" altLang="en-US" sz="2400" dirty="0"/>
              <a:t>类型</a:t>
            </a:r>
            <a:endParaRPr lang="en-US" altLang="zh-CN" sz="2400" dirty="0"/>
          </a:p>
          <a:p>
            <a:pPr>
              <a:lnSpc>
                <a:spcPts val="3300"/>
              </a:lnSpc>
            </a:pPr>
            <a:r>
              <a:rPr lang="en-US" altLang="zh-CN" sz="2400" dirty="0"/>
              <a:t>  </a:t>
            </a:r>
            <a:r>
              <a:rPr lang="zh-CN" altLang="en-US" sz="2400" dirty="0"/>
              <a:t>（</a:t>
            </a:r>
            <a:r>
              <a:rPr lang="en-US" altLang="zh-CN" sz="2400" dirty="0"/>
              <a:t>”</a:t>
            </a:r>
            <a:r>
              <a:rPr lang="en-US" altLang="zh-CN" sz="2400" dirty="0" err="1"/>
              <a:t>2d</a:t>
            </a:r>
            <a:r>
              <a:rPr lang="en-US" altLang="zh-CN" sz="2400" dirty="0"/>
              <a:t>”</a:t>
            </a:r>
            <a:r>
              <a:rPr lang="zh-CN" altLang="en-US" sz="2400" dirty="0"/>
              <a:t>：获取一个二维上下文）。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59369" y="4680960"/>
            <a:ext cx="74193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接着，基于这个上下文执行画线操作。</a:t>
            </a:r>
            <a:endParaRPr lang="en-US" altLang="zh-CN" sz="2400" dirty="0"/>
          </a:p>
          <a:p>
            <a:pPr>
              <a:lnSpc>
                <a:spcPts val="3300"/>
              </a:lnSpc>
            </a:pPr>
            <a:r>
              <a:rPr lang="zh-CN" altLang="en-US" sz="2400" dirty="0"/>
              <a:t>  （例如</a:t>
            </a:r>
            <a:r>
              <a:rPr lang="en-US" altLang="zh-CN" sz="2400" dirty="0" err="1"/>
              <a:t>beginPath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moveTo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lineTo</a:t>
            </a:r>
            <a:r>
              <a:rPr lang="zh-CN" altLang="en-US" sz="2400" dirty="0"/>
              <a:t>等方法）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59369" y="5662106"/>
            <a:ext cx="74193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在结束</a:t>
            </a:r>
            <a:r>
              <a:rPr lang="en-US" altLang="zh-CN" sz="2400" dirty="0"/>
              <a:t>canvas</a:t>
            </a:r>
            <a:r>
              <a:rPr lang="zh-CN" altLang="en-US" sz="2400" dirty="0"/>
              <a:t>操作的时候，通过调用</a:t>
            </a:r>
            <a:r>
              <a:rPr lang="en-US" altLang="zh-CN" sz="2400" dirty="0"/>
              <a:t>context</a:t>
            </a:r>
            <a:r>
              <a:rPr lang="zh-CN" altLang="en-US" sz="2400" dirty="0"/>
              <a:t>中的</a:t>
            </a:r>
            <a:r>
              <a:rPr lang="en-US" altLang="zh-CN" sz="2400" dirty="0"/>
              <a:t>stroke()</a:t>
            </a:r>
            <a:r>
              <a:rPr lang="zh-CN" altLang="en-US" sz="2400" dirty="0"/>
              <a:t>方法完成线条的绘制。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6810" y="697908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在页面中加入</a:t>
            </a:r>
            <a:r>
              <a:rPr lang="en-US" altLang="zh-CN" sz="3600" b="0" dirty="0"/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191562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622" y="1651000"/>
            <a:ext cx="788586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400" dirty="0"/>
              <a:t>       在</a:t>
            </a:r>
            <a:r>
              <a:rPr lang="en-US" altLang="zh-CN" sz="2400" dirty="0"/>
              <a:t>canvas</a:t>
            </a:r>
            <a:r>
              <a:rPr lang="zh-CN" altLang="en-US" sz="2400" dirty="0"/>
              <a:t>上可从原点开始通过变换（缩放、平移、旋转等）方法不断修改代码来绘制目标图像，提高代码可重用性。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2945459"/>
            <a:ext cx="6274760" cy="31128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2389556" y="6100342"/>
            <a:ext cx="499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图：基于原点绘制和变换的示意图</a:t>
            </a:r>
          </a:p>
        </p:txBody>
      </p:sp>
    </p:spTree>
    <p:extLst>
      <p:ext uri="{BB962C8B-B14F-4D97-AF65-F5344CB8AC3E}">
        <p14:creationId xmlns:p14="http://schemas.microsoft.com/office/powerpoint/2010/main" val="117677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6345" y="1237931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代码：用变换的方式在</a:t>
            </a:r>
            <a:r>
              <a:rPr lang="en-US" altLang="zh-CN" sz="2400" dirty="0"/>
              <a:t>canvas</a:t>
            </a:r>
            <a:r>
              <a:rPr lang="zh-CN" altLang="en-US" sz="2400" dirty="0"/>
              <a:t>上绘制对角线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98" y="1710771"/>
            <a:ext cx="9169698" cy="489005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4497185" y="2693324"/>
            <a:ext cx="2103120" cy="382386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5" name="圆角矩形标注 14"/>
          <p:cNvSpPr/>
          <p:nvPr/>
        </p:nvSpPr>
        <p:spPr bwMode="auto">
          <a:xfrm>
            <a:off x="6001788" y="1704109"/>
            <a:ext cx="2821739" cy="903594"/>
          </a:xfrm>
          <a:prstGeom prst="wedgeRoundRect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通过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ID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找到并访问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canvas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对象。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325388" y="3046614"/>
            <a:ext cx="1551710" cy="382386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9" name="圆角矩形标注 18"/>
          <p:cNvSpPr/>
          <p:nvPr/>
        </p:nvSpPr>
        <p:spPr bwMode="auto">
          <a:xfrm>
            <a:off x="5877098" y="3458094"/>
            <a:ext cx="3173173" cy="1230283"/>
          </a:xfrm>
          <a:prstGeom prst="wedgeRoundRectCallout">
            <a:avLst>
              <a:gd name="adj1" fmla="val -50435"/>
              <a:gd name="adj2" fmla="val -6452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调用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canvas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对象的</a:t>
            </a:r>
            <a:r>
              <a:rPr lang="en-US" altLang="zh-CN" sz="2400" dirty="0" err="1">
                <a:latin typeface="Verdana" pitchFamily="34" charset="0"/>
                <a:ea typeface="宋体" pitchFamily="2" charset="-122"/>
              </a:rPr>
              <a:t>getContext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()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函数获取上下文对象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391294" y="3690849"/>
            <a:ext cx="1551710" cy="382386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4" name="圆角矩形标注 23"/>
          <p:cNvSpPr/>
          <p:nvPr/>
        </p:nvSpPr>
        <p:spPr bwMode="auto">
          <a:xfrm>
            <a:off x="5101243" y="3461142"/>
            <a:ext cx="2970415" cy="1230283"/>
          </a:xfrm>
          <a:prstGeom prst="wedgeRoundRectCallout">
            <a:avLst>
              <a:gd name="adj1" fmla="val -88552"/>
              <a:gd name="adj2" fmla="val -17905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保存尚未修改的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context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，修改后仍可恢复到初始状态。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391294" y="4282564"/>
            <a:ext cx="1390997" cy="382386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9" name="圆角矩形标注 28"/>
          <p:cNvSpPr/>
          <p:nvPr/>
        </p:nvSpPr>
        <p:spPr bwMode="auto">
          <a:xfrm>
            <a:off x="6102987" y="3237807"/>
            <a:ext cx="2947284" cy="1567814"/>
          </a:xfrm>
          <a:prstGeom prst="wedgeRoundRectCallout">
            <a:avLst>
              <a:gd name="adj1" fmla="val -83399"/>
              <a:gd name="adj2" fmla="val 27163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context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中调用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translate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函数，平移，对角线移到平移变换后的坐标上。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391293" y="4976414"/>
            <a:ext cx="2371899" cy="967186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34" name="圆角矩形标注 33"/>
          <p:cNvSpPr/>
          <p:nvPr/>
        </p:nvSpPr>
        <p:spPr bwMode="auto">
          <a:xfrm>
            <a:off x="5334471" y="4976414"/>
            <a:ext cx="3489056" cy="1567814"/>
          </a:xfrm>
          <a:prstGeom prst="wedgeRoundRectCallout">
            <a:avLst>
              <a:gd name="adj1" fmla="val -67198"/>
              <a:gd name="adj2" fmla="val -13663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普通绘制操作。调用三个函数来绘制对角线。绘制起点是原点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(0,0)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，而非坐标点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(70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,140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)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sp>
        <p:nvSpPr>
          <p:cNvPr id="37" name="矩形 36"/>
          <p:cNvSpPr/>
          <p:nvPr/>
        </p:nvSpPr>
        <p:spPr bwMode="auto">
          <a:xfrm>
            <a:off x="2435962" y="6228589"/>
            <a:ext cx="1551711" cy="388461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38" name="圆角矩形标注 37"/>
          <p:cNvSpPr/>
          <p:nvPr/>
        </p:nvSpPr>
        <p:spPr bwMode="auto">
          <a:xfrm>
            <a:off x="5253124" y="5287728"/>
            <a:ext cx="3495131" cy="1256500"/>
          </a:xfrm>
          <a:prstGeom prst="wedgeRoundRectCallout">
            <a:avLst>
              <a:gd name="adj1" fmla="val -75047"/>
              <a:gd name="adj2" fmla="val 39925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线条勾画出来后，调用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context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中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stroke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函数将其显示在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canvas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上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7885" y="651982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</p:spTree>
    <p:extLst>
      <p:ext uri="{BB962C8B-B14F-4D97-AF65-F5344CB8AC3E}">
        <p14:creationId xmlns:p14="http://schemas.microsoft.com/office/powerpoint/2010/main" val="18298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8" grpId="0" animBg="1"/>
      <p:bldP spid="19" grpId="0" animBg="1"/>
      <p:bldP spid="19" grpId="1" animBg="1"/>
      <p:bldP spid="23" grpId="0" animBg="1"/>
      <p:bldP spid="24" grpId="0" animBg="1"/>
      <p:bldP spid="24" grpId="1" animBg="1"/>
      <p:bldP spid="28" grpId="0" animBg="1"/>
      <p:bldP spid="29" grpId="0" animBg="1"/>
      <p:bldP spid="29" grpId="1" animBg="1"/>
      <p:bldP spid="33" grpId="0" animBg="1"/>
      <p:bldP spid="34" grpId="0" animBg="1"/>
      <p:bldP spid="34" grpId="1" animBg="1"/>
      <p:bldP spid="37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6345" y="1286394"/>
            <a:ext cx="821369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代码：用变换的方式在</a:t>
            </a:r>
            <a:r>
              <a:rPr lang="en-US" altLang="zh-CN" sz="2400" dirty="0"/>
              <a:t>canvas</a:t>
            </a:r>
            <a:r>
              <a:rPr lang="zh-CN" altLang="en-US" sz="2400" dirty="0"/>
              <a:t>上绘制对角线（续）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3309"/>
          <a:stretch/>
        </p:blipFill>
        <p:spPr>
          <a:xfrm>
            <a:off x="-3175" y="2169623"/>
            <a:ext cx="9144000" cy="1742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095578"/>
            <a:ext cx="6762750" cy="2457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 bwMode="auto">
          <a:xfrm>
            <a:off x="2361147" y="2482234"/>
            <a:ext cx="1551711" cy="388461"/>
          </a:xfrm>
          <a:prstGeom prst="rect">
            <a:avLst/>
          </a:prstGeom>
          <a:noFill/>
          <a:ln w="127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4899920" y="1784129"/>
            <a:ext cx="3582786" cy="1256500"/>
          </a:xfrm>
          <a:prstGeom prst="wedgeRoundRectCallout">
            <a:avLst>
              <a:gd name="adj1" fmla="val -76265"/>
              <a:gd name="adj2" fmla="val 2140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恢复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context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至原始状态，后续的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canvas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操作不受刚才的平移操作影响。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7885" y="651982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</p:spTree>
    <p:extLst>
      <p:ext uri="{BB962C8B-B14F-4D97-AF65-F5344CB8AC3E}">
        <p14:creationId xmlns:p14="http://schemas.microsoft.com/office/powerpoint/2010/main" val="118256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路径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59088"/>
              </p:ext>
            </p:extLst>
          </p:nvPr>
        </p:nvGraphicFramePr>
        <p:xfrm>
          <a:off x="133004" y="2668905"/>
          <a:ext cx="8874808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beginPath</a:t>
                      </a:r>
                      <a:r>
                        <a:rPr lang="en-US" altLang="zh-CN" sz="2400" dirty="0"/>
                        <a:t>()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开始绘制一条路径，或重置当前路径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moveTo</a:t>
                      </a:r>
                      <a:r>
                        <a:rPr lang="en-US" altLang="zh-CN" sz="2400" dirty="0"/>
                        <a:t>(x, y)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不绘制，只是将当前位置移动到新的目标坐标</a:t>
                      </a:r>
                      <a:r>
                        <a:rPr lang="en-US" altLang="zh-CN" sz="2400" dirty="0"/>
                        <a:t>(x, y)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7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lineTo</a:t>
                      </a:r>
                      <a:r>
                        <a:rPr lang="en-US" altLang="zh-CN" sz="2400" dirty="0"/>
                        <a:t>(x, y)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不仅将当前位置移动到新的目标坐标</a:t>
                      </a:r>
                      <a:r>
                        <a:rPr lang="en-US" altLang="zh-CN" sz="2400" dirty="0"/>
                        <a:t>(x, y)</a:t>
                      </a:r>
                      <a:r>
                        <a:rPr lang="zh-CN" altLang="en-US" sz="2400" dirty="0"/>
                        <a:t>，而且在两个坐标之间画一条直线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23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fill()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填充当前绘图（路径）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58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stroke()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绘制已定义的路径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91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closePath</a:t>
                      </a:r>
                      <a:r>
                        <a:rPr lang="en-US" altLang="zh-CN" sz="2400" dirty="0"/>
                        <a:t>()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创建从当前点回到起始点的路径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600052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25659" y="1651000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使用路径，可以绘制线条、连续的曲线以及复合图形。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33651" y="223127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表：路径常用方法表</a:t>
            </a:r>
          </a:p>
        </p:txBody>
      </p:sp>
    </p:spTree>
    <p:extLst>
      <p:ext uri="{BB962C8B-B14F-4D97-AF65-F5344CB8AC3E}">
        <p14:creationId xmlns:p14="http://schemas.microsoft.com/office/powerpoint/2010/main" val="3330623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5022" y="1317778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代码：用于绘制树冠轮廓的函数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3731" r="3830"/>
          <a:stretch/>
        </p:blipFill>
        <p:spPr>
          <a:xfrm>
            <a:off x="49085" y="1778924"/>
            <a:ext cx="9185564" cy="484043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824" y="663842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路径</a:t>
            </a:r>
            <a:endParaRPr lang="en-US" altLang="zh-CN" sz="3600" b="0" dirty="0"/>
          </a:p>
        </p:txBody>
      </p:sp>
      <p:sp>
        <p:nvSpPr>
          <p:cNvPr id="8" name="圆角矩形标注 7"/>
          <p:cNvSpPr/>
          <p:nvPr/>
        </p:nvSpPr>
        <p:spPr bwMode="auto">
          <a:xfrm>
            <a:off x="4961822" y="2009036"/>
            <a:ext cx="3948413" cy="535768"/>
          </a:xfrm>
          <a:prstGeom prst="wedgeRoundRectCallout">
            <a:avLst>
              <a:gd name="adj1" fmla="val -86297"/>
              <a:gd name="adj2" fmla="val 2247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开始绘制路径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4977442" y="2669006"/>
            <a:ext cx="3917175" cy="899152"/>
          </a:xfrm>
          <a:prstGeom prst="wedgeRoundRectCallout">
            <a:avLst>
              <a:gd name="adj1" fmla="val -74087"/>
              <a:gd name="adj2" fmla="val -4924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将当前位置移动到新的目标坐标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 bwMode="auto">
          <a:xfrm>
            <a:off x="4966210" y="3692360"/>
            <a:ext cx="3908400" cy="1343274"/>
          </a:xfrm>
          <a:prstGeom prst="wedgeRoundRectCallout">
            <a:avLst>
              <a:gd name="adj1" fmla="val -71262"/>
              <a:gd name="adj2" fmla="val -579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3.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将当前位置移动到新的目标坐标，同时在两个坐标之间画一条线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4977442" y="5165622"/>
            <a:ext cx="3917175" cy="1323749"/>
          </a:xfrm>
          <a:prstGeom prst="wedgeRoundRectCallout">
            <a:avLst>
              <a:gd name="adj1" fmla="val -85971"/>
              <a:gd name="adj2" fmla="val 2923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4.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将路径的起始坐标作为目标坐标，对路径进行闭合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8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284" y="1213684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代码：在</a:t>
            </a:r>
            <a:r>
              <a:rPr lang="en-US" altLang="zh-CN" sz="2400" dirty="0"/>
              <a:t>canvas</a:t>
            </a:r>
            <a:r>
              <a:rPr lang="zh-CN" altLang="en-US" sz="2400" dirty="0"/>
              <a:t>上画树的函数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6590"/>
          <a:stretch/>
        </p:blipFill>
        <p:spPr>
          <a:xfrm>
            <a:off x="0" y="1690161"/>
            <a:ext cx="9144000" cy="49106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41738"/>
          <a:stretch/>
        </p:blipFill>
        <p:spPr>
          <a:xfrm>
            <a:off x="5167568" y="3448887"/>
            <a:ext cx="3856869" cy="23717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圆角矩形标注 8"/>
          <p:cNvSpPr/>
          <p:nvPr/>
        </p:nvSpPr>
        <p:spPr bwMode="auto">
          <a:xfrm>
            <a:off x="6874757" y="4770807"/>
            <a:ext cx="2097293" cy="865222"/>
          </a:xfrm>
          <a:prstGeom prst="wedgeRoundRectCallout">
            <a:avLst>
              <a:gd name="adj1" fmla="val -83808"/>
              <a:gd name="adj2" fmla="val 555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绘制起点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坐标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(100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,200)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824" y="663842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路径</a:t>
            </a:r>
            <a:endParaRPr lang="en-US" altLang="zh-CN" sz="3600" b="0" dirty="0"/>
          </a:p>
        </p:txBody>
      </p:sp>
    </p:spTree>
    <p:extLst>
      <p:ext uri="{BB962C8B-B14F-4D97-AF65-F5344CB8AC3E}">
        <p14:creationId xmlns:p14="http://schemas.microsoft.com/office/powerpoint/2010/main" val="302500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描边样式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716598"/>
              </p:ext>
            </p:extLst>
          </p:nvPr>
        </p:nvGraphicFramePr>
        <p:xfrm>
          <a:off x="133004" y="2088634"/>
          <a:ext cx="887480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694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331114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lineJoin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设置或返回两条线相交时，所创建的拐角类型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lineWidth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设置或返回当前的线条宽度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lineCap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设置或返回线条的结束端点样式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02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miterLimit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设置或返回最大斜接长度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7901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33651" y="1651000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表：描边样式常用属性</a:t>
            </a:r>
          </a:p>
        </p:txBody>
      </p:sp>
    </p:spTree>
    <p:extLst>
      <p:ext uri="{BB962C8B-B14F-4D97-AF65-F5344CB8AC3E}">
        <p14:creationId xmlns:p14="http://schemas.microsoft.com/office/powerpoint/2010/main" val="2238768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描边样式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199263"/>
              </p:ext>
            </p:extLst>
          </p:nvPr>
        </p:nvGraphicFramePr>
        <p:xfrm>
          <a:off x="133004" y="3932224"/>
          <a:ext cx="8874808" cy="206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bevel</a:t>
                      </a:r>
                    </a:p>
                  </a:txBody>
                  <a:tcPr marL="85725" marR="85725" marT="85725" marB="85725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effectLst/>
                        </a:rPr>
                        <a:t>创建斜角。</a:t>
                      </a:r>
                    </a:p>
                  </a:txBody>
                  <a:tcPr marL="85725" marR="85725" marT="85725" marB="85725" anchor="ctr"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round</a:t>
                      </a:r>
                    </a:p>
                  </a:txBody>
                  <a:tcPr marL="85725" marR="85725" marT="85725" marB="85725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effectLst/>
                        </a:rPr>
                        <a:t>创建圆角。</a:t>
                      </a:r>
                    </a:p>
                  </a:txBody>
                  <a:tcPr marL="85725" marR="85725" marT="85725" marB="85725" anchor="ctr"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effectLst/>
                        </a:rPr>
                        <a:t>miter</a:t>
                      </a:r>
                    </a:p>
                  </a:txBody>
                  <a:tcPr marL="85725" marR="85725" marT="85725" marB="85725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effectLst/>
                        </a:rPr>
                        <a:t>默认。创建尖角。</a:t>
                      </a:r>
                    </a:p>
                  </a:txBody>
                  <a:tcPr marL="85725" marR="85725" marT="85725" marB="85725" anchor="ctr"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33651" y="3494590"/>
            <a:ext cx="2443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b="1" dirty="0" err="1"/>
              <a:t>lineJoin</a:t>
            </a:r>
            <a:r>
              <a:rPr lang="zh-CN" altLang="en-US" sz="2000" b="1" dirty="0"/>
              <a:t>属性值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6702" y="2764867"/>
            <a:ext cx="7760716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context.lineJoin</a:t>
            </a:r>
            <a:r>
              <a:rPr lang="en-US" altLang="zh-CN" sz="2400" dirty="0"/>
              <a:t> = "bevel | round | miter";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76702" y="1651000"/>
            <a:ext cx="8213691" cy="89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lineJoin</a:t>
            </a:r>
            <a:r>
              <a:rPr lang="zh-CN" altLang="en-US" sz="2400" dirty="0"/>
              <a:t>属性设置或返回两条线相交时，所创建的拐角类型。</a:t>
            </a:r>
          </a:p>
        </p:txBody>
      </p:sp>
    </p:spTree>
    <p:extLst>
      <p:ext uri="{BB962C8B-B14F-4D97-AF65-F5344CB8AC3E}">
        <p14:creationId xmlns:p14="http://schemas.microsoft.com/office/powerpoint/2010/main" val="329966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/>
              <a:t>2.1 </a:t>
            </a:r>
            <a:r>
              <a:rPr lang="en-US" altLang="zh-CN" dirty="0" err="1"/>
              <a:t>HTML5</a:t>
            </a:r>
            <a:r>
              <a:rPr lang="en-US" altLang="zh-CN" dirty="0"/>
              <a:t> Canvas</a:t>
            </a:r>
            <a:r>
              <a:rPr lang="zh-CN" altLang="en-US" dirty="0"/>
              <a:t>概述</a:t>
            </a:r>
            <a:endParaRPr lang="zh-CN" altLang="en-US" sz="3600" b="0" dirty="0"/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5E1A31D-6FA6-4262-B3DD-73A47AB8C7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0925" y="1907800"/>
            <a:ext cx="8062912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200" b="0" dirty="0"/>
              <a:t>canvas</a:t>
            </a:r>
            <a:r>
              <a:rPr lang="zh-CN" altLang="en-US" sz="3200" b="0" dirty="0"/>
              <a:t>是什么</a:t>
            </a:r>
            <a:endParaRPr lang="en-US" altLang="zh-CN" sz="3200" b="0" dirty="0"/>
          </a:p>
          <a:p>
            <a:pPr eaLnBrk="1" hangingPunct="1"/>
            <a:r>
              <a:rPr lang="en-US" altLang="zh-CN" sz="3200" b="0" dirty="0"/>
              <a:t>canvas</a:t>
            </a:r>
            <a:r>
              <a:rPr lang="zh-CN" altLang="en-US" sz="3200" b="0" dirty="0"/>
              <a:t>坐标</a:t>
            </a:r>
            <a:endParaRPr lang="en-US" altLang="zh-CN" sz="3200" b="0" dirty="0"/>
          </a:p>
          <a:p>
            <a:pPr eaLnBrk="1" hangingPunct="1"/>
            <a:r>
              <a:rPr lang="zh-CN" altLang="en-US" sz="3200" b="0" dirty="0"/>
              <a:t>什么情况下不用</a:t>
            </a:r>
            <a:r>
              <a:rPr lang="en-US" altLang="zh-CN" sz="3200" b="0" dirty="0"/>
              <a:t>canvas</a:t>
            </a:r>
          </a:p>
          <a:p>
            <a:pPr eaLnBrk="1" hangingPunct="1"/>
            <a:r>
              <a:rPr lang="en-US" altLang="zh-CN" sz="3200" b="0" dirty="0" err="1"/>
              <a:t>CSS</a:t>
            </a:r>
            <a:r>
              <a:rPr lang="zh-CN" altLang="en-US" sz="3200" b="0" dirty="0"/>
              <a:t>和</a:t>
            </a:r>
            <a:r>
              <a:rPr lang="en-US" altLang="zh-CN" sz="3200" b="0" dirty="0"/>
              <a:t>canvas</a:t>
            </a:r>
          </a:p>
          <a:p>
            <a:pPr eaLnBrk="1" hangingPunct="1"/>
            <a:r>
              <a:rPr lang="zh-CN" altLang="en-US" sz="3200" b="0" dirty="0"/>
              <a:t>浏览器对</a:t>
            </a:r>
            <a:r>
              <a:rPr lang="en-US" altLang="zh-CN" sz="3200" b="0" dirty="0" err="1"/>
              <a:t>HTML5</a:t>
            </a:r>
            <a:r>
              <a:rPr lang="en-US" altLang="zh-CN" sz="3200" b="0" dirty="0"/>
              <a:t> Canvas</a:t>
            </a:r>
            <a:r>
              <a:rPr lang="zh-CN" altLang="en-US" sz="3200" b="0" dirty="0"/>
              <a:t>的支持情况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/>
              <a:t>   </a:t>
            </a:r>
            <a:endParaRPr lang="zh-CN" altLang="en-US" sz="240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46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1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描边样式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92534"/>
              </p:ext>
            </p:extLst>
          </p:nvPr>
        </p:nvGraphicFramePr>
        <p:xfrm>
          <a:off x="133004" y="3551141"/>
          <a:ext cx="887480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butt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默认。向线条的每个末端添加平直的边缘。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round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向线条的每个末端添加圆形线帽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square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向线条的每个末端添加正方形线帽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33651" y="3113507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b="1" dirty="0" err="1"/>
              <a:t>lineCap</a:t>
            </a:r>
            <a:r>
              <a:rPr lang="zh-CN" altLang="en-US" sz="2000" b="1" dirty="0"/>
              <a:t>属性值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6703" y="2392136"/>
            <a:ext cx="7573680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context.lineCap</a:t>
            </a:r>
            <a:r>
              <a:rPr lang="en-US" altLang="zh-CN" sz="2400" dirty="0"/>
              <a:t> = " butt | round | square";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76703" y="1651000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lineCap</a:t>
            </a:r>
            <a:r>
              <a:rPr lang="zh-CN" altLang="en-US" sz="2400" dirty="0"/>
              <a:t>属性设置或返回线条的结束端点样式。</a:t>
            </a:r>
          </a:p>
        </p:txBody>
      </p:sp>
    </p:spTree>
    <p:extLst>
      <p:ext uri="{BB962C8B-B14F-4D97-AF65-F5344CB8AC3E}">
        <p14:creationId xmlns:p14="http://schemas.microsoft.com/office/powerpoint/2010/main" val="334289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描边样式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41388"/>
              </p:ext>
            </p:extLst>
          </p:nvPr>
        </p:nvGraphicFramePr>
        <p:xfrm>
          <a:off x="133004" y="3532015"/>
          <a:ext cx="887480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color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指示绘图笔触颜色的</a:t>
                      </a:r>
                      <a:r>
                        <a:rPr lang="en-US" altLang="zh-CN" sz="2400" dirty="0" err="1"/>
                        <a:t>CSS</a:t>
                      </a:r>
                      <a:r>
                        <a:rPr lang="zh-CN" altLang="en-US" sz="2400" dirty="0"/>
                        <a:t>颜色。默认值是</a:t>
                      </a:r>
                      <a:r>
                        <a:rPr lang="en-US" altLang="zh-CN" sz="2400" dirty="0"/>
                        <a:t>#000000.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gradient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用于填充绘图的渐变对象（线性或放射性）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pattern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用于创建</a:t>
                      </a:r>
                      <a:r>
                        <a:rPr lang="en-US" altLang="zh-CN" sz="2400" dirty="0"/>
                        <a:t>pattern</a:t>
                      </a:r>
                      <a:r>
                        <a:rPr lang="zh-CN" altLang="en-US" sz="2400" dirty="0"/>
                        <a:t>笔触的</a:t>
                      </a:r>
                      <a:r>
                        <a:rPr lang="en-US" altLang="zh-CN" sz="2400" dirty="0"/>
                        <a:t>pattern</a:t>
                      </a:r>
                      <a:r>
                        <a:rPr lang="zh-CN" altLang="en-US" sz="2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33651" y="3094381"/>
            <a:ext cx="2856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b="1" dirty="0" err="1"/>
              <a:t>strokeStyle</a:t>
            </a:r>
            <a:r>
              <a:rPr lang="zh-CN" altLang="en-US" sz="2000" b="1" dirty="0"/>
              <a:t>属性值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6702" y="2373010"/>
            <a:ext cx="7812671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context.strokeStyle</a:t>
            </a:r>
            <a:r>
              <a:rPr lang="en-US" altLang="zh-CN" sz="2400" dirty="0"/>
              <a:t> = “color | gradient | pattern”;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76702" y="1651000"/>
            <a:ext cx="821369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strokeStyle</a:t>
            </a:r>
            <a:r>
              <a:rPr lang="zh-CN" altLang="en-US" sz="2400" dirty="0"/>
              <a:t>属性设置或返回用于笔触的颜色、渐变或模式。</a:t>
            </a:r>
          </a:p>
        </p:txBody>
      </p:sp>
    </p:spTree>
    <p:extLst>
      <p:ext uri="{BB962C8B-B14F-4D97-AF65-F5344CB8AC3E}">
        <p14:creationId xmlns:p14="http://schemas.microsoft.com/office/powerpoint/2010/main" val="174893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描边样式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640" y="1456590"/>
            <a:ext cx="8213691" cy="47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代码：绘制一个矩形，使用渐变笔触。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641"/>
            <a:ext cx="9171702" cy="46181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51512"/>
          <a:stretch/>
        </p:blipFill>
        <p:spPr>
          <a:xfrm>
            <a:off x="6075064" y="4540568"/>
            <a:ext cx="2932748" cy="19526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 bwMode="auto">
          <a:xfrm>
            <a:off x="906087" y="5444836"/>
            <a:ext cx="4505498" cy="307571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25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5021" y="1421532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代码：使用描边样式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367"/>
          <a:stretch/>
        </p:blipFill>
        <p:spPr>
          <a:xfrm>
            <a:off x="-16625" y="2048809"/>
            <a:ext cx="9160625" cy="33176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557" y="4487788"/>
            <a:ext cx="5506662" cy="20548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圆角矩形标注 10"/>
          <p:cNvSpPr/>
          <p:nvPr/>
        </p:nvSpPr>
        <p:spPr bwMode="auto">
          <a:xfrm>
            <a:off x="5184707" y="2159100"/>
            <a:ext cx="3899512" cy="535990"/>
          </a:xfrm>
          <a:prstGeom prst="wedgeRoundRectCallout">
            <a:avLst>
              <a:gd name="adj1" fmla="val -67500"/>
              <a:gd name="adj2" fmla="val 6554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将线条宽度加粗到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4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像素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 bwMode="auto">
          <a:xfrm>
            <a:off x="5184707" y="2769578"/>
            <a:ext cx="3899512" cy="865222"/>
          </a:xfrm>
          <a:prstGeom prst="wedgeRoundRectCallout">
            <a:avLst>
              <a:gd name="adj1" fmla="val -53857"/>
              <a:gd name="adj2" fmla="val 2573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修改当前形状中线段的连接方式，让拐角更圆滑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4" name="圆角矩形标注 13"/>
          <p:cNvSpPr/>
          <p:nvPr/>
        </p:nvSpPr>
        <p:spPr bwMode="auto">
          <a:xfrm>
            <a:off x="6245551" y="3702498"/>
            <a:ext cx="2778886" cy="509430"/>
          </a:xfrm>
          <a:prstGeom prst="wedgeRoundRectCallout">
            <a:avLst>
              <a:gd name="adj1" fmla="val -67287"/>
              <a:gd name="adj2" fmla="val 3918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3.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改变线条的颜色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758825"/>
            <a:ext cx="8550613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宋体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anose="02010600030101010101" pitchFamily="2" charset="-122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anose="02010600030101010101" pitchFamily="2" charset="-122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anose="02010600030101010101" pitchFamily="2" charset="-122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anose="02010600030101010101" pitchFamily="2" charset="-122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kern="0"/>
              <a:t>描边样式</a:t>
            </a:r>
            <a:endParaRPr lang="en-US" altLang="zh-CN" sz="3600" b="0" kern="0" dirty="0"/>
          </a:p>
        </p:txBody>
      </p:sp>
    </p:spTree>
    <p:extLst>
      <p:ext uri="{BB962C8B-B14F-4D97-AF65-F5344CB8AC3E}">
        <p14:creationId xmlns:p14="http://schemas.microsoft.com/office/powerpoint/2010/main" val="210225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填充样式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8213691" cy="47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fillStyle</a:t>
            </a:r>
            <a:r>
              <a:rPr lang="zh-CN" altLang="en-US" sz="2400" dirty="0"/>
              <a:t>属性设置或返回用于填充绘画的颜色、渐变或模式。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5021" y="2303301"/>
            <a:ext cx="7608097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context.fillStyle</a:t>
            </a:r>
            <a:r>
              <a:rPr lang="en-US" altLang="zh-CN" sz="2400" dirty="0"/>
              <a:t> = “color | gradient | pattern”;</a:t>
            </a:r>
            <a:endParaRPr lang="zh-CN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104537"/>
              </p:ext>
            </p:extLst>
          </p:nvPr>
        </p:nvGraphicFramePr>
        <p:xfrm>
          <a:off x="133004" y="3393236"/>
          <a:ext cx="887480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color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指示绘图填充色的</a:t>
                      </a:r>
                      <a:r>
                        <a:rPr lang="en-US" altLang="zh-CN" sz="2400" dirty="0" err="1"/>
                        <a:t>CSS</a:t>
                      </a:r>
                      <a:r>
                        <a:rPr lang="zh-CN" altLang="en-US" sz="2400" dirty="0"/>
                        <a:t>颜色值。默认值是</a:t>
                      </a:r>
                      <a:r>
                        <a:rPr lang="en-US" altLang="zh-CN" sz="2400" dirty="0"/>
                        <a:t>#000000.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gradient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用于填充绘图的渐变对象（线性或放射性）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pattern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用于填充绘图的</a:t>
                      </a:r>
                      <a:r>
                        <a:rPr lang="en-US" altLang="zh-CN" sz="2400" dirty="0"/>
                        <a:t>pattern</a:t>
                      </a:r>
                      <a:r>
                        <a:rPr lang="zh-CN" altLang="en-US" sz="2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233651" y="2955602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b="1" dirty="0" err="1"/>
              <a:t>fillStyle</a:t>
            </a:r>
            <a:r>
              <a:rPr lang="zh-CN" altLang="en-US" sz="2000" b="1" dirty="0"/>
              <a:t>属性值</a:t>
            </a:r>
          </a:p>
        </p:txBody>
      </p:sp>
    </p:spTree>
    <p:extLst>
      <p:ext uri="{BB962C8B-B14F-4D97-AF65-F5344CB8AC3E}">
        <p14:creationId xmlns:p14="http://schemas.microsoft.com/office/powerpoint/2010/main" val="1436272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填充样式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821369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代码：使用填充样式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4265" r="15979"/>
          <a:stretch/>
        </p:blipFill>
        <p:spPr>
          <a:xfrm>
            <a:off x="0" y="2435629"/>
            <a:ext cx="9177251" cy="15135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63" y="3765752"/>
            <a:ext cx="6515100" cy="2447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65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填充矩形区域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8213691" cy="47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绘制矩形的方法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553258"/>
              </p:ext>
            </p:extLst>
          </p:nvPr>
        </p:nvGraphicFramePr>
        <p:xfrm>
          <a:off x="133004" y="2676264"/>
          <a:ext cx="887480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rect</a:t>
                      </a:r>
                      <a:r>
                        <a:rPr lang="en-US" altLang="zh-CN" sz="2400" dirty="0"/>
                        <a:t>()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创建矩形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fillRect</a:t>
                      </a:r>
                      <a:r>
                        <a:rPr lang="en-US" altLang="zh-CN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绘制“被填充”的矩形，默认的填充颜色是黑色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strokeRect</a:t>
                      </a:r>
                      <a:r>
                        <a:rPr lang="en-US" altLang="zh-CN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绘制矩形（无填充）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clearRect</a:t>
                      </a:r>
                      <a:r>
                        <a:rPr lang="en-US" altLang="zh-CN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在给定的矩形内清除指定的像素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1761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233651" y="223863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表：绘制矩形的方法</a:t>
            </a:r>
          </a:p>
        </p:txBody>
      </p:sp>
    </p:spTree>
    <p:extLst>
      <p:ext uri="{BB962C8B-B14F-4D97-AF65-F5344CB8AC3E}">
        <p14:creationId xmlns:p14="http://schemas.microsoft.com/office/powerpoint/2010/main" val="2927823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填充矩形区域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1727" y="1651000"/>
            <a:ext cx="7753571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context.</a:t>
            </a:r>
            <a:r>
              <a:rPr lang="zh-CN" altLang="en-US" sz="2400" dirty="0"/>
              <a:t>绘制矩形方法</a:t>
            </a:r>
            <a:r>
              <a:rPr lang="en-US" altLang="zh-CN" sz="2400" dirty="0"/>
              <a:t> (x, y, width, height);</a:t>
            </a:r>
            <a:endParaRPr lang="zh-CN" altLang="en-US" sz="2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07346"/>
              </p:ext>
            </p:extLst>
          </p:nvPr>
        </p:nvGraphicFramePr>
        <p:xfrm>
          <a:off x="131421" y="2943966"/>
          <a:ext cx="887480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矩形左上角的</a:t>
                      </a:r>
                      <a:r>
                        <a:rPr lang="en-US" altLang="zh-CN" sz="2400" dirty="0"/>
                        <a:t>x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矩形左上角的</a:t>
                      </a:r>
                      <a:r>
                        <a:rPr lang="en-US" altLang="zh-CN" sz="2400" dirty="0"/>
                        <a:t>y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矩形的宽度，以像素计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矩形的高度，以像素计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1761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967679" y="2428440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表：绘制矩形方法的参数值</a:t>
            </a:r>
          </a:p>
        </p:txBody>
      </p:sp>
    </p:spTree>
    <p:extLst>
      <p:ext uri="{BB962C8B-B14F-4D97-AF65-F5344CB8AC3E}">
        <p14:creationId xmlns:p14="http://schemas.microsoft.com/office/powerpoint/2010/main" val="2361171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代码：调用方便的</a:t>
            </a:r>
            <a:r>
              <a:rPr lang="en-US" altLang="zh-CN" sz="2400" dirty="0" err="1"/>
              <a:t>fillRect</a:t>
            </a:r>
            <a:r>
              <a:rPr lang="zh-CN" altLang="en-US" sz="2400" dirty="0"/>
              <a:t>函数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填充矩形区域</a:t>
            </a:r>
            <a:endParaRPr lang="en-US" altLang="zh-CN" sz="3600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7325"/>
          <a:stretch/>
        </p:blipFill>
        <p:spPr>
          <a:xfrm>
            <a:off x="0" y="2243988"/>
            <a:ext cx="9152313" cy="1643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12" y="4004184"/>
            <a:ext cx="6448425" cy="2466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49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绘制曲线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821369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绘制曲线的方法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93280"/>
              </p:ext>
            </p:extLst>
          </p:nvPr>
        </p:nvGraphicFramePr>
        <p:xfrm>
          <a:off x="133004" y="2676264"/>
          <a:ext cx="887480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6451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098357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quadraticCurveTo</a:t>
                      </a:r>
                      <a:r>
                        <a:rPr lang="en-US" altLang="zh-CN" sz="2400" dirty="0"/>
                        <a:t>()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创建二次贝塞尔曲线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bezierCurveTo</a:t>
                      </a:r>
                      <a:r>
                        <a:rPr lang="en-US" altLang="zh-CN" sz="2400" dirty="0"/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创建三次方贝塞尔曲线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arcTo</a:t>
                      </a:r>
                      <a:r>
                        <a:rPr lang="en-US" altLang="zh-CN" sz="2400" dirty="0"/>
                        <a:t>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创建两切线之间的弧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曲线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arc()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创建弧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曲线（用于创建圆形或部分圆）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1761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233651" y="223863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表：绘制曲线的方法</a:t>
            </a:r>
          </a:p>
        </p:txBody>
      </p:sp>
    </p:spTree>
    <p:extLst>
      <p:ext uri="{BB962C8B-B14F-4D97-AF65-F5344CB8AC3E}">
        <p14:creationId xmlns:p14="http://schemas.microsoft.com/office/powerpoint/2010/main" val="63146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 </a:t>
            </a:r>
            <a:r>
              <a:rPr lang="zh-CN" altLang="en-US" sz="3600" b="0" dirty="0"/>
              <a:t>历史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1163783" y="1843340"/>
            <a:ext cx="5652654" cy="914400"/>
          </a:xfrm>
          <a:prstGeom prst="roundRect">
            <a:avLst/>
          </a:prstGeom>
          <a:solidFill>
            <a:srgbClr val="1083C2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绘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	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图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163783" y="2968249"/>
            <a:ext cx="2945127" cy="707108"/>
          </a:xfrm>
          <a:prstGeom prst="rect">
            <a:avLst/>
          </a:prstGeom>
          <a:solidFill>
            <a:srgbClr val="1083C2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Flash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、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SVG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等插件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1163783" y="3816406"/>
            <a:ext cx="2945127" cy="707108"/>
          </a:xfrm>
          <a:prstGeom prst="rect">
            <a:avLst/>
          </a:prstGeom>
          <a:solidFill>
            <a:srgbClr val="1083C2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IE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的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VML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163783" y="4689916"/>
            <a:ext cx="2945127" cy="707108"/>
          </a:xfrm>
          <a:prstGeom prst="rect">
            <a:avLst/>
          </a:prstGeom>
          <a:solidFill>
            <a:srgbClr val="1083C2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……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163783" y="5563425"/>
            <a:ext cx="2945127" cy="707108"/>
          </a:xfrm>
          <a:prstGeom prst="rect">
            <a:avLst/>
          </a:prstGeom>
          <a:solidFill>
            <a:srgbClr val="1083C2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JavaScript</a:t>
            </a:r>
            <a:r>
              <a:rPr lang="zh-CN" altLang="en-US" sz="2400" dirty="0">
                <a:solidFill>
                  <a:schemeClr val="bg1"/>
                </a:solidFill>
                <a:latin typeface="Verdana" pitchFamily="34" charset="0"/>
                <a:ea typeface="宋体" pitchFamily="2" charset="-122"/>
              </a:rPr>
              <a:t>技巧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411929" y="4278475"/>
            <a:ext cx="2597729" cy="705600"/>
          </a:xfrm>
          <a:prstGeom prst="rect">
            <a:avLst/>
          </a:prstGeom>
          <a:solidFill>
            <a:srgbClr val="1083C2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Canvas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  API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411929" y="2959936"/>
            <a:ext cx="2597729" cy="788554"/>
          </a:xfrm>
          <a:prstGeom prst="ellipse">
            <a:avLst/>
          </a:prstGeom>
          <a:solidFill>
            <a:srgbClr val="1083C2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itchFamily="34" charset="0"/>
                <a:ea typeface="宋体" pitchFamily="2" charset="-122"/>
              </a:rPr>
              <a:t>苹果公司</a:t>
            </a:r>
          </a:p>
        </p:txBody>
      </p:sp>
      <p:sp>
        <p:nvSpPr>
          <p:cNvPr id="5" name="右箭头 4"/>
          <p:cNvSpPr/>
          <p:nvPr/>
        </p:nvSpPr>
        <p:spPr bwMode="auto">
          <a:xfrm>
            <a:off x="4214553" y="4453266"/>
            <a:ext cx="1088966" cy="367920"/>
          </a:xfrm>
          <a:prstGeom prst="rightArrow">
            <a:avLst/>
          </a:prstGeom>
          <a:solidFill>
            <a:srgbClr val="1083C2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6" name="下箭头 5"/>
          <p:cNvSpPr/>
          <p:nvPr/>
        </p:nvSpPr>
        <p:spPr bwMode="auto">
          <a:xfrm>
            <a:off x="6542805" y="3791467"/>
            <a:ext cx="335976" cy="444031"/>
          </a:xfrm>
          <a:prstGeom prst="downArrow">
            <a:avLst/>
          </a:prstGeom>
          <a:solidFill>
            <a:srgbClr val="1083C2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500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绘制曲线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821369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quadraticCurveTo</a:t>
            </a:r>
            <a:r>
              <a:rPr lang="en-US" altLang="zh-CN" sz="2400" dirty="0"/>
              <a:t>() </a:t>
            </a:r>
            <a:r>
              <a:rPr lang="zh-CN" altLang="en-US" sz="2400" dirty="0"/>
              <a:t>方法通过使用表示二次贝塞尔曲线的指定控制点，向当前路径添加一个点。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1727" y="2762768"/>
            <a:ext cx="7753571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context. </a:t>
            </a:r>
            <a:r>
              <a:rPr lang="en-US" altLang="zh-CN" sz="2400" dirty="0" err="1"/>
              <a:t>quadraticCurveTo</a:t>
            </a:r>
            <a:r>
              <a:rPr lang="en-US" altLang="zh-CN" sz="2400" dirty="0"/>
              <a:t>(</a:t>
            </a:r>
            <a:r>
              <a:rPr lang="en-US" altLang="zh-CN" sz="2400" dirty="0" err="1"/>
              <a:t>cpx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cpy</a:t>
            </a:r>
            <a:r>
              <a:rPr lang="en-US" altLang="zh-CN" sz="2400" dirty="0"/>
              <a:t>, x, y);</a:t>
            </a:r>
            <a:endParaRPr lang="zh-CN" altLang="en-US" sz="24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502775"/>
              </p:ext>
            </p:extLst>
          </p:nvPr>
        </p:nvGraphicFramePr>
        <p:xfrm>
          <a:off x="269192" y="3997420"/>
          <a:ext cx="887480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cpx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贝塞尔控制点的</a:t>
                      </a:r>
                      <a:r>
                        <a:rPr lang="en-US" altLang="zh-CN" sz="2400" dirty="0"/>
                        <a:t>x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cpy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贝塞尔控制点的</a:t>
                      </a:r>
                      <a:r>
                        <a:rPr lang="en-US" altLang="zh-CN" sz="2400" dirty="0"/>
                        <a:t>y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结束点的</a:t>
                      </a:r>
                      <a:r>
                        <a:rPr lang="en-US" altLang="zh-CN" sz="2400" dirty="0"/>
                        <a:t>x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结束点的</a:t>
                      </a:r>
                      <a:r>
                        <a:rPr lang="en-US" altLang="zh-CN" sz="2400" dirty="0"/>
                        <a:t>y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1761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340679" y="3476785"/>
            <a:ext cx="4426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b="1" dirty="0" err="1"/>
              <a:t>quadraticCurveTo</a:t>
            </a:r>
            <a:r>
              <a:rPr lang="zh-CN" altLang="en-US" sz="2000" b="1" dirty="0"/>
              <a:t>方法的参数值</a:t>
            </a:r>
          </a:p>
        </p:txBody>
      </p:sp>
    </p:spTree>
    <p:extLst>
      <p:ext uri="{BB962C8B-B14F-4D97-AF65-F5344CB8AC3E}">
        <p14:creationId xmlns:p14="http://schemas.microsoft.com/office/powerpoint/2010/main" val="1319288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7015942" y="5453150"/>
            <a:ext cx="789709" cy="430665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7899863" y="5453150"/>
            <a:ext cx="789709" cy="430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绘制曲线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198344"/>
            <a:ext cx="3809201" cy="21805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794121" y="1618441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二次贝塞尔曲线需要两个点。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45798" y="2094918"/>
            <a:ext cx="737728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第一个点是用于二次贝塞尔计算中的</a:t>
            </a:r>
            <a:r>
              <a:rPr lang="zh-CN" altLang="en-US" sz="2400" dirty="0">
                <a:solidFill>
                  <a:srgbClr val="C00000"/>
                </a:solidFill>
              </a:rPr>
              <a:t>控制点</a:t>
            </a:r>
            <a:r>
              <a:rPr lang="zh-CN" altLang="en-US" sz="2400" dirty="0"/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45798" y="2630207"/>
            <a:ext cx="737728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第二个点是曲线的</a:t>
            </a:r>
            <a:r>
              <a:rPr lang="zh-CN" altLang="en-US" sz="2400" dirty="0">
                <a:solidFill>
                  <a:srgbClr val="C00000"/>
                </a:solidFill>
              </a:rPr>
              <a:t>结束点</a:t>
            </a:r>
            <a:r>
              <a:rPr lang="zh-CN" altLang="en-US" sz="2400" dirty="0"/>
              <a:t>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94121" y="3180743"/>
            <a:ext cx="80838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曲线的</a:t>
            </a:r>
            <a:r>
              <a:rPr lang="zh-CN" altLang="en-US" sz="2400" dirty="0">
                <a:solidFill>
                  <a:srgbClr val="C00000"/>
                </a:solidFill>
              </a:rPr>
              <a:t>开始点</a:t>
            </a:r>
            <a:r>
              <a:rPr lang="zh-CN" altLang="en-US" sz="2400" dirty="0"/>
              <a:t>是当前路径中的最后一个点。如果路径不存在，则使用</a:t>
            </a:r>
            <a:r>
              <a:rPr lang="en-US" altLang="zh-CN" sz="2400" dirty="0" err="1"/>
              <a:t>beginPath</a:t>
            </a:r>
            <a:r>
              <a:rPr lang="en-US" altLang="zh-CN" sz="2400" dirty="0"/>
              <a:t>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moveTo</a:t>
            </a:r>
            <a:r>
              <a:rPr lang="en-US" altLang="zh-CN" sz="2400" dirty="0"/>
              <a:t>()</a:t>
            </a:r>
            <a:r>
              <a:rPr lang="zh-CN" altLang="en-US" sz="2400" dirty="0"/>
              <a:t>方法来定义开始点。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10209" y="4466046"/>
            <a:ext cx="293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开始点</a:t>
            </a:r>
            <a:r>
              <a:rPr lang="zh-CN" altLang="en-US" b="1" dirty="0"/>
              <a:t>：</a:t>
            </a:r>
            <a:r>
              <a:rPr lang="en-US" altLang="zh-CN" dirty="0" err="1"/>
              <a:t>moveTo</a:t>
            </a:r>
            <a:r>
              <a:rPr lang="en-US" altLang="zh-CN" dirty="0"/>
              <a:t>(20,20)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64064" y="5489544"/>
            <a:ext cx="381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quadraticCurveTo</a:t>
            </a:r>
            <a:r>
              <a:rPr lang="en-US" altLang="zh-CN" dirty="0"/>
              <a:t>(20, 100, 200, 20)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510209" y="497779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控制点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510209" y="600129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结束点</a:t>
            </a:r>
          </a:p>
        </p:txBody>
      </p:sp>
      <p:cxnSp>
        <p:nvCxnSpPr>
          <p:cNvPr id="8" name="直接箭头连接符 7"/>
          <p:cNvCxnSpPr>
            <a:stCxn id="17" idx="3"/>
          </p:cNvCxnSpPr>
          <p:nvPr/>
        </p:nvCxnSpPr>
        <p:spPr bwMode="auto">
          <a:xfrm>
            <a:off x="5675913" y="5162461"/>
            <a:ext cx="1639287" cy="2562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flipV="1">
            <a:off x="5675913" y="5913467"/>
            <a:ext cx="2545374" cy="3088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3535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14" grpId="0"/>
      <p:bldP spid="15" grpId="0"/>
      <p:bldP spid="16" grpId="0"/>
      <p:bldP spid="2" grpId="0"/>
      <p:bldP spid="4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绘制曲线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5659" y="1459915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代码：绘制曲线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1966442"/>
            <a:ext cx="9144000" cy="4634383"/>
            <a:chOff x="0" y="1966442"/>
            <a:chExt cx="9144000" cy="463438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l="5505" t="2792" b="1689"/>
            <a:stretch/>
          </p:blipFill>
          <p:spPr>
            <a:xfrm>
              <a:off x="0" y="1966442"/>
              <a:ext cx="8466080" cy="4634383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 bwMode="auto">
            <a:xfrm>
              <a:off x="8466080" y="1971580"/>
              <a:ext cx="677920" cy="4626070"/>
            </a:xfrm>
            <a:prstGeom prst="rect">
              <a:avLst/>
            </a:prstGeom>
            <a:solidFill>
              <a:srgbClr val="282923"/>
            </a:solidFill>
            <a:ln w="9525" cap="flat" cmpd="sng" algn="ctr">
              <a:solidFill>
                <a:srgbClr val="28292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3" y="1337916"/>
            <a:ext cx="4257207" cy="23203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37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中插入图片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5659" y="1704847"/>
            <a:ext cx="821369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drawImage</a:t>
            </a:r>
            <a:r>
              <a:rPr lang="en-US" altLang="zh-CN" sz="2400" dirty="0"/>
              <a:t>()</a:t>
            </a:r>
            <a:r>
              <a:rPr lang="zh-CN" altLang="en-US" sz="2400" dirty="0"/>
              <a:t>方法在画布上绘制图像、画布或视频，也能够绘制图像的某些部分，以及增加或减少图像的尺寸。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5659" y="3118464"/>
            <a:ext cx="2765935" cy="515526"/>
          </a:xfrm>
          <a:prstGeom prst="rect">
            <a:avLst/>
          </a:prstGeom>
          <a:solidFill>
            <a:srgbClr val="282923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JavaScript</a:t>
            </a:r>
            <a:r>
              <a:rPr lang="zh-CN" altLang="en-US" sz="2400" dirty="0">
                <a:solidFill>
                  <a:schemeClr val="bg1"/>
                </a:solidFill>
              </a:rPr>
              <a:t>语法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5659" y="3785979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在画布上定位图像：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25659" y="4414445"/>
            <a:ext cx="7753571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context. </a:t>
            </a:r>
            <a:r>
              <a:rPr lang="en-US" altLang="zh-CN" sz="2400" dirty="0" err="1"/>
              <a:t>drawImage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img</a:t>
            </a:r>
            <a:r>
              <a:rPr lang="en-US" altLang="zh-CN" sz="2400" dirty="0"/>
              <a:t>, x, y);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67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中插入图片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4121" y="1822514"/>
            <a:ext cx="2765935" cy="476477"/>
          </a:xfrm>
          <a:prstGeom prst="rect">
            <a:avLst/>
          </a:prstGeom>
          <a:solidFill>
            <a:srgbClr val="282923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JavaScript</a:t>
            </a:r>
            <a:r>
              <a:rPr lang="zh-CN" altLang="en-US" sz="2400" dirty="0">
                <a:solidFill>
                  <a:schemeClr val="bg1"/>
                </a:solidFill>
              </a:rPr>
              <a:t>语法</a:t>
            </a:r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4121" y="2470505"/>
            <a:ext cx="821369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在画布上定位图像，并规定图像的宽度和高度：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4121" y="3098971"/>
            <a:ext cx="7753571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context. </a:t>
            </a:r>
            <a:r>
              <a:rPr lang="en-US" altLang="zh-CN" sz="2400" dirty="0" err="1"/>
              <a:t>drawImage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img</a:t>
            </a:r>
            <a:r>
              <a:rPr lang="en-US" altLang="zh-CN" sz="2400" dirty="0"/>
              <a:t>, x, y, width, height);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794121" y="4188372"/>
            <a:ext cx="2765935" cy="476477"/>
          </a:xfrm>
          <a:prstGeom prst="rect">
            <a:avLst/>
          </a:prstGeom>
          <a:solidFill>
            <a:srgbClr val="282923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JavaScript</a:t>
            </a:r>
            <a:r>
              <a:rPr lang="zh-CN" altLang="en-US" sz="2400" dirty="0">
                <a:solidFill>
                  <a:schemeClr val="bg1"/>
                </a:solidFill>
              </a:rPr>
              <a:t>语法</a:t>
            </a:r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4121" y="4836363"/>
            <a:ext cx="821369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剪切图像，并在画布上定位被剪切部分：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4121" y="5464829"/>
            <a:ext cx="7753571" cy="93871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context. </a:t>
            </a:r>
            <a:r>
              <a:rPr lang="en-US" altLang="zh-CN" sz="2400" dirty="0" err="1"/>
              <a:t>drawImage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img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sy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swidth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sheight</a:t>
            </a:r>
            <a:r>
              <a:rPr lang="en-US" altLang="zh-CN" sz="2400" dirty="0"/>
              <a:t>, x, y, width, height);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472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中插入图片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83926"/>
              </p:ext>
            </p:extLst>
          </p:nvPr>
        </p:nvGraphicFramePr>
        <p:xfrm>
          <a:off x="171109" y="1955504"/>
          <a:ext cx="887480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img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规定要使用的图像、画布或视频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sx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可选。开始剪切的</a:t>
                      </a:r>
                      <a:r>
                        <a:rPr lang="en-US" altLang="zh-CN" sz="2400" dirty="0"/>
                        <a:t>x</a:t>
                      </a:r>
                      <a:r>
                        <a:rPr lang="zh-CN" altLang="en-US" sz="2400" dirty="0"/>
                        <a:t>坐标位置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sy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可选。开始剪切的</a:t>
                      </a:r>
                      <a:r>
                        <a:rPr lang="en-US" altLang="zh-CN" sz="2400" dirty="0"/>
                        <a:t>y</a:t>
                      </a:r>
                      <a:r>
                        <a:rPr lang="zh-CN" altLang="en-US" sz="2400" dirty="0"/>
                        <a:t>坐标位置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swidth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可选。被剪切图像的宽度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1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sheight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可选。被剪切图像的高度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1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在画布上放置图像的</a:t>
                      </a:r>
                      <a:r>
                        <a:rPr lang="en-US" altLang="zh-CN" sz="2400" dirty="0"/>
                        <a:t>x</a:t>
                      </a:r>
                      <a:r>
                        <a:rPr lang="zh-CN" altLang="en-US" sz="2400" dirty="0"/>
                        <a:t>坐标位置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736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在画布上放置图像的</a:t>
                      </a:r>
                      <a:r>
                        <a:rPr lang="en-US" altLang="zh-CN" sz="2400" dirty="0"/>
                        <a:t>y</a:t>
                      </a:r>
                      <a:r>
                        <a:rPr lang="zh-CN" altLang="en-US" sz="2400" dirty="0"/>
                        <a:t>坐标位置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6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可选。要使用的图像的宽度。（伸展或缩小）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108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可选。要使用的图像的高度。（伸展或缩小）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571669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242596" y="1434869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dirty="0" err="1"/>
              <a:t>drawImage</a:t>
            </a:r>
            <a:r>
              <a:rPr lang="zh-CN" altLang="en-US" sz="2000" dirty="0"/>
              <a:t>函数</a:t>
            </a:r>
            <a:r>
              <a:rPr lang="zh-CN" altLang="en-US" sz="2000" b="1" dirty="0"/>
              <a:t>的参数值</a:t>
            </a:r>
          </a:p>
        </p:txBody>
      </p:sp>
    </p:spTree>
    <p:extLst>
      <p:ext uri="{BB962C8B-B14F-4D97-AF65-F5344CB8AC3E}">
        <p14:creationId xmlns:p14="http://schemas.microsoft.com/office/powerpoint/2010/main" val="2240715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中插入图片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" y="2307930"/>
            <a:ext cx="9080669" cy="2611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9576" r="-226"/>
          <a:stretch/>
        </p:blipFill>
        <p:spPr>
          <a:xfrm>
            <a:off x="-1" y="5759817"/>
            <a:ext cx="9144001" cy="8410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5659" y="1704847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代码：加载图像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1667" y="5126371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代码：在</a:t>
            </a:r>
            <a:r>
              <a:rPr lang="en-US" altLang="zh-CN" sz="2400" dirty="0"/>
              <a:t>canvas</a:t>
            </a:r>
            <a:r>
              <a:rPr lang="zh-CN" altLang="en-US" sz="2400" dirty="0"/>
              <a:t>上显示图像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5663048" y="3613855"/>
            <a:ext cx="2971799" cy="1253864"/>
          </a:xfrm>
          <a:prstGeom prst="wedgeRoundRectCallout">
            <a:avLst>
              <a:gd name="adj1" fmla="val -95524"/>
              <a:gd name="adj2" fmla="val 72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使用回调函数，确保在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canvas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呈现之前图片已完全加载。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656" y="1461751"/>
            <a:ext cx="3918299" cy="20585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96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在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中插入图片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848" y="1415650"/>
            <a:ext cx="8213691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代码：剪切图片，并在画布上对被剪切的部分进行定位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847"/>
          <a:stretch/>
        </p:blipFill>
        <p:spPr>
          <a:xfrm>
            <a:off x="0" y="1895302"/>
            <a:ext cx="9127375" cy="47055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8613" b="1101"/>
          <a:stretch/>
        </p:blipFill>
        <p:spPr>
          <a:xfrm>
            <a:off x="5663128" y="4092920"/>
            <a:ext cx="3436125" cy="24714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55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渐变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渐变</a:t>
            </a:r>
            <a:r>
              <a:rPr lang="zh-CN" altLang="en-US" sz="2400" dirty="0"/>
              <a:t>是指在颜色集上使用逐步抽样算法，并将结果应用于描边样式和填充样式中。渐变可应用于填充矩形、圆形、线条、文本等等。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5021" y="3817692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使用渐变需要三个步骤：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7597" y="4402354"/>
            <a:ext cx="7930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创建渐变对象；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为渐变对象设置颜色，指明过渡方式；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在</a:t>
            </a:r>
            <a:r>
              <a:rPr lang="en-US" altLang="zh-CN" sz="2400" dirty="0"/>
              <a:t>context</a:t>
            </a:r>
            <a:r>
              <a:rPr lang="zh-CN" altLang="en-US" sz="2400" dirty="0"/>
              <a:t>上为填充样式或者描边样式设置渐变。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15021" y="3152504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渐变有</a:t>
            </a:r>
            <a:r>
              <a:rPr lang="zh-CN" altLang="en-US" sz="2400" dirty="0">
                <a:solidFill>
                  <a:srgbClr val="C00000"/>
                </a:solidFill>
              </a:rPr>
              <a:t>线性渐变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C00000"/>
                </a:solidFill>
              </a:rPr>
              <a:t>放射性</a:t>
            </a:r>
            <a:r>
              <a:rPr lang="en-US" altLang="zh-CN" sz="2400" dirty="0">
                <a:solidFill>
                  <a:srgbClr val="C00000"/>
                </a:solidFill>
              </a:rPr>
              <a:t>/</a:t>
            </a:r>
            <a:r>
              <a:rPr lang="zh-CN" altLang="en-US" sz="2400" dirty="0">
                <a:solidFill>
                  <a:srgbClr val="C00000"/>
                </a:solidFill>
              </a:rPr>
              <a:t>环形渐变</a:t>
            </a:r>
            <a:r>
              <a:rPr lang="zh-CN" altLang="en-US" sz="2400" dirty="0"/>
              <a:t>两种。</a:t>
            </a:r>
          </a:p>
        </p:txBody>
      </p:sp>
    </p:spTree>
    <p:extLst>
      <p:ext uri="{BB962C8B-B14F-4D97-AF65-F5344CB8AC3E}">
        <p14:creationId xmlns:p14="http://schemas.microsoft.com/office/powerpoint/2010/main" val="83938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渐变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应用渐变涉及到的几种方法和属性。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31417"/>
              </p:ext>
            </p:extLst>
          </p:nvPr>
        </p:nvGraphicFramePr>
        <p:xfrm>
          <a:off x="133004" y="2901397"/>
          <a:ext cx="887480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670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5681138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方法</a:t>
                      </a:r>
                      <a:r>
                        <a:rPr lang="en-US" altLang="zh-CN" sz="2400" dirty="0"/>
                        <a:t>/</a:t>
                      </a:r>
                      <a:r>
                        <a:rPr lang="zh-CN" altLang="en-US" sz="2400" dirty="0"/>
                        <a:t>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createLinearGradient</a:t>
                      </a:r>
                      <a:r>
                        <a:rPr lang="en-US" altLang="zh-CN" sz="2400" dirty="0"/>
                        <a:t>()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创建线性渐变（用在画布内容上）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createRadialGradient</a:t>
                      </a:r>
                      <a:r>
                        <a:rPr lang="en-US" altLang="zh-CN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创建放射状</a:t>
                      </a:r>
                      <a:r>
                        <a:rPr lang="en-US" altLang="zh-CN" sz="2400" dirty="0"/>
                        <a:t>/</a:t>
                      </a:r>
                      <a:r>
                        <a:rPr lang="zh-CN" altLang="en-US" sz="2400" dirty="0"/>
                        <a:t>环形的渐变（用在画布内容上）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addColorStop</a:t>
                      </a:r>
                      <a:r>
                        <a:rPr lang="en-US" altLang="zh-CN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规定渐变对象中的颜色和停止位置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strokeStyle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设置或返回用于笔触的颜色、渐变或模式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439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fillStyle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设置或返回用于填充绘画的颜色、渐变或模式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4925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143273" y="2424920"/>
            <a:ext cx="4548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zh-CN" altLang="en-US" dirty="0"/>
              <a:t>表：应用渐变涉及到的几种方法和属性</a:t>
            </a:r>
          </a:p>
        </p:txBody>
      </p:sp>
    </p:spTree>
    <p:extLst>
      <p:ext uri="{BB962C8B-B14F-4D97-AF65-F5344CB8AC3E}">
        <p14:creationId xmlns:p14="http://schemas.microsoft.com/office/powerpoint/2010/main" val="345088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是什么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2372" y="1827516"/>
            <a:ext cx="793117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err="1"/>
              <a:t>HTML5</a:t>
            </a:r>
            <a:r>
              <a:rPr lang="en-US" altLang="zh-CN" sz="2400" dirty="0"/>
              <a:t> &lt;canvas&gt;</a:t>
            </a:r>
            <a:r>
              <a:rPr lang="zh-CN" altLang="en-US" sz="2400" dirty="0"/>
              <a:t>元素用于</a:t>
            </a:r>
            <a:r>
              <a:rPr lang="zh-CN" altLang="en-US" sz="2400" dirty="0">
                <a:solidFill>
                  <a:srgbClr val="FF0000"/>
                </a:solidFill>
              </a:rPr>
              <a:t>图形的绘制</a:t>
            </a:r>
            <a:r>
              <a:rPr lang="zh-CN" altLang="en-US" sz="2400" dirty="0"/>
              <a:t>，本身没有绘图能力，所有的绘制工作必须通过脚本（</a:t>
            </a:r>
            <a:r>
              <a:rPr lang="zh-CN" altLang="en-US" sz="2400" dirty="0">
                <a:solidFill>
                  <a:srgbClr val="FF0000"/>
                </a:solidFill>
              </a:rPr>
              <a:t>通常</a:t>
            </a:r>
            <a:r>
              <a:rPr lang="en-US" altLang="zh-CN" sz="2400" dirty="0">
                <a:solidFill>
                  <a:srgbClr val="FF0000"/>
                </a:solidFill>
              </a:rPr>
              <a:t>JavaScript</a:t>
            </a:r>
            <a:r>
              <a:rPr lang="zh-CN" altLang="en-US" sz="2400" dirty="0"/>
              <a:t>）来实现。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2372" y="3403210"/>
            <a:ext cx="7830649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画布是一个矩形区域，可以控制其每一像素。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2372" y="4093469"/>
            <a:ext cx="78306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l"/>
            </a:pPr>
            <a:r>
              <a:rPr lang="en-US" altLang="zh-CN" sz="2400" dirty="0"/>
              <a:t>Canvas</a:t>
            </a:r>
            <a:r>
              <a:rPr lang="zh-CN" altLang="en-US" sz="2400" dirty="0"/>
              <a:t>拥有多种绘制路径、矩形、圆形、字符以及添加图像的方法。</a:t>
            </a:r>
          </a:p>
        </p:txBody>
      </p:sp>
    </p:spTree>
    <p:extLst>
      <p:ext uri="{BB962C8B-B14F-4D97-AF65-F5344CB8AC3E}">
        <p14:creationId xmlns:p14="http://schemas.microsoft.com/office/powerpoint/2010/main" val="3963268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渐变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createLinearGradient</a:t>
            </a:r>
            <a:r>
              <a:rPr lang="en-US" altLang="zh-CN" sz="2400" dirty="0"/>
              <a:t>()</a:t>
            </a:r>
            <a:r>
              <a:rPr lang="zh-CN" altLang="en-US" sz="2400" dirty="0"/>
              <a:t>方法创建线性的渐变对象。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1727" y="2365586"/>
            <a:ext cx="7753571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context. </a:t>
            </a:r>
            <a:r>
              <a:rPr lang="en-US" altLang="zh-CN" sz="2400" dirty="0" err="1"/>
              <a:t>createLinearGradient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x0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y0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x1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y1</a:t>
            </a:r>
            <a:r>
              <a:rPr lang="en-US" altLang="zh-CN" sz="2400" dirty="0"/>
              <a:t>);</a:t>
            </a:r>
            <a:endParaRPr lang="zh-CN" altLang="en-US" sz="2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861453"/>
              </p:ext>
            </p:extLst>
          </p:nvPr>
        </p:nvGraphicFramePr>
        <p:xfrm>
          <a:off x="269192" y="3600238"/>
          <a:ext cx="887480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x0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渐变开始点的</a:t>
                      </a:r>
                      <a:r>
                        <a:rPr lang="en-US" altLang="zh-CN" sz="2400" dirty="0"/>
                        <a:t>x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y0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渐变开始点的</a:t>
                      </a:r>
                      <a:r>
                        <a:rPr lang="en-US" altLang="zh-CN" sz="2400" dirty="0"/>
                        <a:t>y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x1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渐变结束点的</a:t>
                      </a:r>
                      <a:r>
                        <a:rPr lang="en-US" altLang="zh-CN" sz="2400" dirty="0"/>
                        <a:t>x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y1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渐变结束点的</a:t>
                      </a:r>
                      <a:r>
                        <a:rPr lang="en-US" altLang="zh-CN" sz="2400" dirty="0"/>
                        <a:t>y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1761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40679" y="3079603"/>
            <a:ext cx="4826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b="1" dirty="0" err="1"/>
              <a:t>createLinearGradient</a:t>
            </a:r>
            <a:r>
              <a:rPr lang="zh-CN" altLang="en-US" sz="2000" b="1" dirty="0"/>
              <a:t>方法的参数值</a:t>
            </a:r>
          </a:p>
        </p:txBody>
      </p:sp>
    </p:spTree>
    <p:extLst>
      <p:ext uri="{BB962C8B-B14F-4D97-AF65-F5344CB8AC3E}">
        <p14:creationId xmlns:p14="http://schemas.microsoft.com/office/powerpoint/2010/main" val="3563991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渐变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2490" y="1651000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createRadialGradient</a:t>
            </a:r>
            <a:r>
              <a:rPr lang="en-US" altLang="zh-CN" sz="2400" dirty="0"/>
              <a:t>()</a:t>
            </a:r>
            <a:r>
              <a:rPr lang="zh-CN" altLang="en-US" sz="2400" dirty="0"/>
              <a:t>方法创建放射状</a:t>
            </a:r>
            <a:r>
              <a:rPr lang="en-US" altLang="zh-CN" sz="2400" dirty="0"/>
              <a:t>/</a:t>
            </a:r>
            <a:r>
              <a:rPr lang="zh-CN" altLang="en-US" sz="2400" dirty="0"/>
              <a:t>圆形渐变对象。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1727" y="2277401"/>
            <a:ext cx="7753571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context. </a:t>
            </a:r>
            <a:r>
              <a:rPr lang="en-US" altLang="zh-CN" sz="2400" dirty="0" err="1"/>
              <a:t>createRadialGradient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x0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y0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r0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x1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r1</a:t>
            </a:r>
            <a:r>
              <a:rPr lang="en-US" altLang="zh-CN" sz="2400" dirty="0"/>
              <a:t>);</a:t>
            </a:r>
            <a:endParaRPr lang="zh-CN" altLang="en-US" sz="2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209049"/>
              </p:ext>
            </p:extLst>
          </p:nvPr>
        </p:nvGraphicFramePr>
        <p:xfrm>
          <a:off x="131421" y="3338575"/>
          <a:ext cx="887480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x0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渐变开始圆的</a:t>
                      </a:r>
                      <a:r>
                        <a:rPr lang="en-US" altLang="zh-CN" sz="2400" dirty="0"/>
                        <a:t>x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y0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渐变开始圆的</a:t>
                      </a:r>
                      <a:r>
                        <a:rPr lang="en-US" altLang="zh-CN" sz="2400" dirty="0"/>
                        <a:t>y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r0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开始圆的半径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109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x1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渐变结束圆的</a:t>
                      </a:r>
                      <a:r>
                        <a:rPr lang="en-US" altLang="zh-CN" sz="2400" dirty="0"/>
                        <a:t>x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y1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渐变结束圆的</a:t>
                      </a:r>
                      <a:r>
                        <a:rPr lang="en-US" altLang="zh-CN" sz="2400" dirty="0"/>
                        <a:t>y</a:t>
                      </a:r>
                      <a:r>
                        <a:rPr lang="zh-CN" altLang="en-US" sz="2400" dirty="0"/>
                        <a:t>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1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r1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结束圆的半径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25557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40679" y="2879790"/>
            <a:ext cx="4826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b="1" dirty="0" err="1"/>
              <a:t>createRadialGradient</a:t>
            </a:r>
            <a:r>
              <a:rPr lang="zh-CN" altLang="en-US" sz="2000" b="1" dirty="0"/>
              <a:t>函数的参数值</a:t>
            </a:r>
          </a:p>
        </p:txBody>
      </p:sp>
    </p:spTree>
    <p:extLst>
      <p:ext uri="{BB962C8B-B14F-4D97-AF65-F5344CB8AC3E}">
        <p14:creationId xmlns:p14="http://schemas.microsoft.com/office/powerpoint/2010/main" val="2397286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渐变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0951" y="1609284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addColorStop</a:t>
            </a:r>
            <a:r>
              <a:rPr lang="en-US" altLang="zh-CN" sz="2400" dirty="0"/>
              <a:t>() </a:t>
            </a:r>
            <a:r>
              <a:rPr lang="zh-CN" altLang="en-US" sz="2400" dirty="0"/>
              <a:t>方法规定</a:t>
            </a:r>
            <a:r>
              <a:rPr lang="en-US" altLang="zh-CN" sz="2400" dirty="0"/>
              <a:t>gradient</a:t>
            </a:r>
            <a:r>
              <a:rPr lang="zh-CN" altLang="en-US" sz="2400" dirty="0"/>
              <a:t>对象中的颜色和位置。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1727" y="2306705"/>
            <a:ext cx="7753571" cy="5155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context. </a:t>
            </a:r>
            <a:r>
              <a:rPr lang="en-US" altLang="zh-CN" sz="2400" dirty="0" err="1"/>
              <a:t>addColorStop</a:t>
            </a:r>
            <a:r>
              <a:rPr lang="en-US" altLang="zh-CN" sz="2400" dirty="0"/>
              <a:t>(stop, color);</a:t>
            </a:r>
            <a:endParaRPr lang="zh-CN" altLang="en-US" sz="2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160479"/>
              </p:ext>
            </p:extLst>
          </p:nvPr>
        </p:nvGraphicFramePr>
        <p:xfrm>
          <a:off x="269192" y="3541357"/>
          <a:ext cx="887480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stop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介于</a:t>
                      </a:r>
                      <a:r>
                        <a:rPr lang="en-US" altLang="zh-CN" sz="2400" dirty="0"/>
                        <a:t>0.0</a:t>
                      </a:r>
                      <a:r>
                        <a:rPr lang="zh-CN" altLang="en-US" sz="2400" dirty="0"/>
                        <a:t>与</a:t>
                      </a:r>
                      <a:r>
                        <a:rPr lang="en-US" altLang="zh-CN" sz="2400" dirty="0"/>
                        <a:t>1.0</a:t>
                      </a:r>
                      <a:r>
                        <a:rPr lang="zh-CN" altLang="en-US" sz="2400" dirty="0"/>
                        <a:t>之间的值，表示渐变中开始与结束之间的位置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在结束位置显示的</a:t>
                      </a:r>
                      <a:r>
                        <a:rPr lang="en-US" altLang="zh-CN" sz="2400" dirty="0" err="1"/>
                        <a:t>CSS</a:t>
                      </a:r>
                      <a:r>
                        <a:rPr lang="zh-CN" altLang="en-US" sz="2400" dirty="0"/>
                        <a:t>颜色值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40679" y="3020722"/>
            <a:ext cx="3946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b="1" dirty="0" err="1"/>
              <a:t>addColorStop</a:t>
            </a:r>
            <a:r>
              <a:rPr lang="zh-CN" altLang="en-US" sz="2000" b="1" dirty="0"/>
              <a:t>方法的参数值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74430" y="5528483"/>
            <a:ext cx="73201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  <a:buClr>
                <a:srgbClr val="C00000"/>
              </a:buClr>
            </a:pPr>
            <a:r>
              <a:rPr lang="zh-CN" altLang="en-US" sz="2400" dirty="0"/>
              <a:t>使用</a:t>
            </a:r>
            <a:r>
              <a:rPr lang="en-US" altLang="zh-CN" sz="2400" dirty="0"/>
              <a:t>gradient </a:t>
            </a:r>
            <a:r>
              <a:rPr lang="zh-CN" altLang="en-US" sz="2400" dirty="0"/>
              <a:t>对象时，至少需要创建一个色标  </a:t>
            </a:r>
            <a:r>
              <a:rPr lang="en-US" altLang="zh-CN" sz="2400" dirty="0" err="1"/>
              <a:t>addColorStop</a:t>
            </a:r>
            <a:r>
              <a:rPr lang="en-US" altLang="zh-CN" sz="2400" dirty="0"/>
              <a:t>() </a:t>
            </a:r>
            <a:r>
              <a:rPr lang="zh-CN" altLang="en-US" sz="2400" dirty="0"/>
              <a:t>，若不使用该方法，则渐变将不可见。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7528" y="5545109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注释：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333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/>
              <a:t>渐变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3283" y="1366858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代码：定义一个从黑到红再到白的渐变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455"/>
            <a:ext cx="8453101" cy="4783579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 bwMode="auto">
          <a:xfrm>
            <a:off x="5648770" y="4248908"/>
            <a:ext cx="2675625" cy="546921"/>
          </a:xfrm>
          <a:prstGeom prst="wedgeRoundRectCallout">
            <a:avLst>
              <a:gd name="adj1" fmla="val -63892"/>
              <a:gd name="adj2" fmla="val 2559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创建渐变对象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sp>
        <p:nvSpPr>
          <p:cNvPr id="10" name="圆角矩形标注 9"/>
          <p:cNvSpPr/>
          <p:nvPr/>
        </p:nvSpPr>
        <p:spPr bwMode="auto">
          <a:xfrm>
            <a:off x="4145520" y="4911521"/>
            <a:ext cx="3362066" cy="546921"/>
          </a:xfrm>
          <a:prstGeom prst="wedgeRoundRectCallout">
            <a:avLst>
              <a:gd name="adj1" fmla="val -67076"/>
              <a:gd name="adj2" fmla="val -2098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为渐变对象设置颜色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sp>
        <p:nvSpPr>
          <p:cNvPr id="11" name="圆角矩形标注 10"/>
          <p:cNvSpPr/>
          <p:nvPr/>
        </p:nvSpPr>
        <p:spPr bwMode="auto">
          <a:xfrm>
            <a:off x="3884530" y="5574134"/>
            <a:ext cx="3293937" cy="869395"/>
          </a:xfrm>
          <a:prstGeom prst="wedgeRoundRectCallout">
            <a:avLst>
              <a:gd name="adj1" fmla="val -60351"/>
              <a:gd name="adj2" fmla="val -46203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3.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context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上为填充样式设置渐变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r="57792" b="7472"/>
          <a:stretch/>
        </p:blipFill>
        <p:spPr>
          <a:xfrm>
            <a:off x="6462716" y="1634374"/>
            <a:ext cx="2611600" cy="16691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51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699"/>
          <a:stretch/>
        </p:blipFill>
        <p:spPr>
          <a:xfrm>
            <a:off x="1" y="1806022"/>
            <a:ext cx="9161092" cy="4794803"/>
          </a:xfrm>
          <a:prstGeom prst="rect">
            <a:avLst/>
          </a:prstGeom>
        </p:spPr>
      </p:pic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/>
              <a:t>渐变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3283" y="1366858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代码：使用放射状</a:t>
            </a:r>
            <a:r>
              <a:rPr lang="en-US" altLang="zh-CN" sz="2400" dirty="0"/>
              <a:t>/</a:t>
            </a:r>
            <a:r>
              <a:rPr lang="zh-CN" altLang="en-US" sz="2400" dirty="0"/>
              <a:t>圆形渐变</a:t>
            </a:r>
          </a:p>
        </p:txBody>
      </p:sp>
      <p:sp>
        <p:nvSpPr>
          <p:cNvPr id="9" name="圆角矩形标注 8"/>
          <p:cNvSpPr/>
          <p:nvPr/>
        </p:nvSpPr>
        <p:spPr bwMode="auto">
          <a:xfrm>
            <a:off x="6353164" y="4172563"/>
            <a:ext cx="2675625" cy="546921"/>
          </a:xfrm>
          <a:prstGeom prst="wedgeRoundRectCallout">
            <a:avLst>
              <a:gd name="adj1" fmla="val -64850"/>
              <a:gd name="adj2" fmla="val 49035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创建渐变对象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sp>
        <p:nvSpPr>
          <p:cNvPr id="10" name="圆角矩形标注 9"/>
          <p:cNvSpPr/>
          <p:nvPr/>
        </p:nvSpPr>
        <p:spPr bwMode="auto">
          <a:xfrm>
            <a:off x="4328911" y="5032499"/>
            <a:ext cx="3362066" cy="546921"/>
          </a:xfrm>
          <a:prstGeom prst="wedgeRoundRectCallout">
            <a:avLst>
              <a:gd name="adj1" fmla="val -67076"/>
              <a:gd name="adj2" fmla="val -2098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2.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为渐变对象设置颜色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sp>
        <p:nvSpPr>
          <p:cNvPr id="11" name="圆角矩形标注 10"/>
          <p:cNvSpPr/>
          <p:nvPr/>
        </p:nvSpPr>
        <p:spPr bwMode="auto">
          <a:xfrm>
            <a:off x="4303274" y="5638403"/>
            <a:ext cx="3293937" cy="869395"/>
          </a:xfrm>
          <a:prstGeom prst="wedgeRoundRectCallout">
            <a:avLst>
              <a:gd name="adj1" fmla="val -66912"/>
              <a:gd name="adj2" fmla="val -5576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3.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context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上为填充样式设置渐变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44953"/>
          <a:stretch/>
        </p:blipFill>
        <p:spPr>
          <a:xfrm>
            <a:off x="5075435" y="1288038"/>
            <a:ext cx="3906195" cy="2009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8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/>
              <a:t>渐变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3283" y="1366858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代码：使用渐变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971" b="1379"/>
          <a:stretch/>
        </p:blipFill>
        <p:spPr>
          <a:xfrm>
            <a:off x="0" y="1845426"/>
            <a:ext cx="9144000" cy="47465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74" y="2363941"/>
            <a:ext cx="2236124" cy="22031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67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背景图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1727" y="1658332"/>
            <a:ext cx="79302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createPattern</a:t>
            </a:r>
            <a:r>
              <a:rPr lang="en-US" altLang="zh-CN" sz="2400" dirty="0"/>
              <a:t>() </a:t>
            </a:r>
            <a:r>
              <a:rPr lang="zh-CN" altLang="en-US" sz="2400" dirty="0"/>
              <a:t>方法在指定的方向内重复指定的元素。元素可以是图片、视频，或者其他 </a:t>
            </a:r>
            <a:r>
              <a:rPr lang="en-US" altLang="zh-CN" sz="2400" dirty="0"/>
              <a:t>&lt;canvas&gt; </a:t>
            </a:r>
            <a:r>
              <a:rPr lang="zh-CN" altLang="en-US" sz="2400" dirty="0"/>
              <a:t>元素。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1727" y="2856833"/>
            <a:ext cx="7753571" cy="93871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context.</a:t>
            </a:r>
            <a:r>
              <a:rPr lang="zh-CN" altLang="zh-CN" sz="2400" dirty="0"/>
              <a:t>createPattern(image,</a:t>
            </a:r>
            <a:r>
              <a:rPr lang="en-US" altLang="zh-CN" sz="2400" dirty="0"/>
              <a:t> </a:t>
            </a:r>
            <a:r>
              <a:rPr lang="zh-CN" altLang="zh-CN" sz="2400" dirty="0"/>
              <a:t>"repeat</a:t>
            </a:r>
            <a:r>
              <a:rPr lang="en-US" altLang="zh-CN" sz="2400" dirty="0"/>
              <a:t> </a:t>
            </a:r>
            <a:r>
              <a:rPr lang="zh-CN" altLang="zh-CN" sz="2400" dirty="0"/>
              <a:t>|</a:t>
            </a:r>
            <a:r>
              <a:rPr lang="en-US" altLang="zh-CN" sz="2400" dirty="0"/>
              <a:t> </a:t>
            </a:r>
            <a:r>
              <a:rPr lang="zh-CN" altLang="zh-CN" sz="2400" dirty="0"/>
              <a:t>repeat-x</a:t>
            </a:r>
            <a:r>
              <a:rPr lang="en-US" altLang="zh-CN" sz="2400" dirty="0"/>
              <a:t> </a:t>
            </a:r>
            <a:r>
              <a:rPr lang="zh-CN" altLang="zh-CN" sz="2400" dirty="0"/>
              <a:t>|</a:t>
            </a:r>
            <a:r>
              <a:rPr lang="en-US" altLang="zh-CN" sz="2400" dirty="0"/>
              <a:t> </a:t>
            </a:r>
            <a:r>
              <a:rPr lang="zh-CN" altLang="zh-CN" sz="2400" dirty="0"/>
              <a:t>repeat-y</a:t>
            </a:r>
            <a:r>
              <a:rPr lang="en-US" altLang="zh-CN" sz="2400" dirty="0"/>
              <a:t> </a:t>
            </a:r>
            <a:r>
              <a:rPr lang="zh-CN" altLang="zh-CN" sz="2400" dirty="0"/>
              <a:t>|</a:t>
            </a:r>
            <a:r>
              <a:rPr lang="en-US" altLang="zh-CN" sz="2400" dirty="0"/>
              <a:t> </a:t>
            </a:r>
            <a:r>
              <a:rPr lang="zh-CN" altLang="zh-CN" sz="2400" dirty="0"/>
              <a:t>no-repeat");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6239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背景图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687162"/>
              </p:ext>
            </p:extLst>
          </p:nvPr>
        </p:nvGraphicFramePr>
        <p:xfrm>
          <a:off x="133004" y="2171635"/>
          <a:ext cx="887480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659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19314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image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规定要使用的图片、画布或视频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默认。该模式在水平和垂直方向重复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repeat-x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该模式只在水平方向重复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5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repeat-y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该模式只在垂直方向重复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no-repeat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该模式只显示一次（不重复）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406959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420622" y="1651000"/>
            <a:ext cx="3958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zh-CN" altLang="zh-CN" sz="2000" b="1" dirty="0"/>
              <a:t> createPattern</a:t>
            </a:r>
            <a:r>
              <a:rPr lang="zh-CN" altLang="en-US" sz="2000" b="1" dirty="0"/>
              <a:t>方法的参数值</a:t>
            </a:r>
          </a:p>
        </p:txBody>
      </p:sp>
    </p:spTree>
    <p:extLst>
      <p:ext uri="{BB962C8B-B14F-4D97-AF65-F5344CB8AC3E}">
        <p14:creationId xmlns:p14="http://schemas.microsoft.com/office/powerpoint/2010/main" val="2117965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背景图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7576" y="1337085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代码：使用背景图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018"/>
            <a:ext cx="9144000" cy="48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54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背景图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7576" y="1481200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代码：使用背景图（续）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3020"/>
          <a:stretch/>
        </p:blipFill>
        <p:spPr>
          <a:xfrm>
            <a:off x="0" y="2043504"/>
            <a:ext cx="9160625" cy="4319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99" y="758825"/>
            <a:ext cx="2577813" cy="191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7664"/>
          <a:stretch/>
        </p:blipFill>
        <p:spPr>
          <a:xfrm>
            <a:off x="1347218" y="5208906"/>
            <a:ext cx="1894746" cy="13446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900" y="5208906"/>
            <a:ext cx="1869474" cy="133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461" y="5208906"/>
            <a:ext cx="1835843" cy="133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391" y="5208906"/>
            <a:ext cx="1816364" cy="133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1765439" y="5841432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repeat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24157" y="5841432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repeat-x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40208" y="5841432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repeat-y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33929" y="5841432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no-repeat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是什么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7551" y="1764836"/>
            <a:ext cx="7830649" cy="47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代码：基本的</a:t>
            </a:r>
            <a:r>
              <a:rPr lang="en-US" altLang="zh-CN" sz="2400" dirty="0"/>
              <a:t>canvas</a:t>
            </a:r>
            <a:r>
              <a:rPr lang="zh-CN" altLang="en-US" sz="2400" dirty="0"/>
              <a:t>元素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4215572"/>
            <a:ext cx="6248400" cy="2266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l="1" t="22225" r="12846" b="10994"/>
          <a:stretch/>
        </p:blipFill>
        <p:spPr>
          <a:xfrm>
            <a:off x="0" y="3055394"/>
            <a:ext cx="9144000" cy="716144"/>
          </a:xfrm>
          <a:prstGeom prst="rect">
            <a:avLst/>
          </a:prstGeom>
        </p:spPr>
      </p:pic>
      <p:sp>
        <p:nvSpPr>
          <p:cNvPr id="14" name="圆角矩形标注 13"/>
          <p:cNvSpPr/>
          <p:nvPr/>
        </p:nvSpPr>
        <p:spPr bwMode="auto">
          <a:xfrm>
            <a:off x="4608513" y="1125473"/>
            <a:ext cx="4331205" cy="1758472"/>
          </a:xfrm>
          <a:prstGeom prst="wedgeRoundRectCallout">
            <a:avLst>
              <a:gd name="adj1" fmla="val -58321"/>
              <a:gd name="adj2" fmla="val 5569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默认情况下是一个宽为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300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像素，高为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150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像素的矩形区域，但可以自定义具体的大小或者设置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canvas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元素的其他特性。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6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缩放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对象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scale()</a:t>
            </a:r>
            <a:r>
              <a:rPr lang="zh-CN" altLang="en-US" sz="2400" dirty="0"/>
              <a:t>方法缩放当前绘图，更大或更小。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1727" y="2365586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context. </a:t>
            </a:r>
            <a:r>
              <a:rPr lang="zh-CN" altLang="zh-CN" sz="2400" dirty="0"/>
              <a:t>scale(scalewidth,</a:t>
            </a:r>
            <a:r>
              <a:rPr lang="en-US" altLang="zh-CN" sz="2400" dirty="0"/>
              <a:t> </a:t>
            </a:r>
            <a:r>
              <a:rPr lang="zh-CN" altLang="zh-CN" sz="2400" dirty="0"/>
              <a:t>scaleheight); 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17071"/>
              </p:ext>
            </p:extLst>
          </p:nvPr>
        </p:nvGraphicFramePr>
        <p:xfrm>
          <a:off x="131421" y="3575642"/>
          <a:ext cx="88748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183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74625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2400" dirty="0"/>
                        <a:t>scalewidth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缩放当前绘图的宽度</a:t>
                      </a:r>
                      <a:r>
                        <a:rPr lang="zh-CN" altLang="en-US" sz="2400" dirty="0">
                          <a:latin typeface="+mn-lt"/>
                        </a:rPr>
                        <a:t>（</a:t>
                      </a:r>
                      <a:r>
                        <a:rPr lang="en-US" altLang="zh-CN" sz="2400" dirty="0"/>
                        <a:t>1=100%</a:t>
                      </a:r>
                      <a:r>
                        <a:rPr lang="zh-CN" altLang="en-US" sz="2400" dirty="0"/>
                        <a:t>，</a:t>
                      </a:r>
                      <a:r>
                        <a:rPr lang="en-US" altLang="zh-CN" sz="2400" dirty="0"/>
                        <a:t>0.5=50%</a:t>
                      </a:r>
                      <a:r>
                        <a:rPr lang="zh-CN" altLang="en-US" sz="2400" dirty="0"/>
                        <a:t>，</a:t>
                      </a:r>
                      <a:r>
                        <a:rPr lang="en-US" altLang="zh-CN" sz="2400" dirty="0"/>
                        <a:t>etc.</a:t>
                      </a:r>
                      <a:r>
                        <a:rPr lang="zh-CN" altLang="en-US" sz="240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2400" dirty="0"/>
                        <a:t>scaleheight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缩放当前绘图的高度</a:t>
                      </a:r>
                      <a:r>
                        <a:rPr lang="zh-CN" altLang="en-US" sz="2400" dirty="0">
                          <a:latin typeface="+mn-lt"/>
                        </a:rPr>
                        <a:t>（</a:t>
                      </a:r>
                      <a:r>
                        <a:rPr lang="en-US" altLang="zh-CN" sz="2400" dirty="0"/>
                        <a:t>1=100%</a:t>
                      </a:r>
                      <a:r>
                        <a:rPr lang="zh-CN" altLang="en-US" sz="2400" dirty="0"/>
                        <a:t>，</a:t>
                      </a:r>
                      <a:r>
                        <a:rPr lang="en-US" altLang="zh-CN" sz="2400" dirty="0"/>
                        <a:t>0.5=50%</a:t>
                      </a:r>
                      <a:r>
                        <a:rPr lang="zh-CN" altLang="en-US" sz="2400" dirty="0"/>
                        <a:t>，</a:t>
                      </a:r>
                      <a:r>
                        <a:rPr lang="en-US" altLang="zh-CN" sz="2400" dirty="0"/>
                        <a:t>etc.</a:t>
                      </a:r>
                      <a:r>
                        <a:rPr lang="zh-CN" altLang="en-US" sz="240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96555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40679" y="3079603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表：</a:t>
            </a:r>
            <a:r>
              <a:rPr lang="en-US" altLang="zh-CN" sz="2000" dirty="0"/>
              <a:t> scale</a:t>
            </a:r>
            <a:r>
              <a:rPr lang="zh-CN" altLang="en-US" sz="2000" dirty="0"/>
              <a:t>函数</a:t>
            </a:r>
            <a:r>
              <a:rPr lang="zh-CN" altLang="en-US" sz="2000" b="1" dirty="0"/>
              <a:t>的参数值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5021" y="5261580"/>
            <a:ext cx="8033692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3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注释：</a:t>
            </a:r>
            <a:r>
              <a:rPr lang="zh-CN" altLang="en-US" sz="2400" dirty="0"/>
              <a:t>如果您对绘图进行缩放，所有之后的绘图也会被缩放。定位也会被缩放。如果您 </a:t>
            </a:r>
            <a:r>
              <a:rPr lang="en-US" altLang="zh-CN" sz="2400" dirty="0"/>
              <a:t>scale(2,2)</a:t>
            </a:r>
            <a:r>
              <a:rPr lang="zh-CN" altLang="en-US" sz="2400" dirty="0"/>
              <a:t>，那么绘图将定位于距离画布左上角两倍远的位置。</a:t>
            </a:r>
          </a:p>
        </p:txBody>
      </p:sp>
    </p:spTree>
    <p:extLst>
      <p:ext uri="{BB962C8B-B14F-4D97-AF65-F5344CB8AC3E}">
        <p14:creationId xmlns:p14="http://schemas.microsoft.com/office/powerpoint/2010/main" val="3049715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缩放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对象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745" y="1361060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代码：绘制矩形，放大到 </a:t>
            </a:r>
            <a:r>
              <a:rPr lang="en-US" altLang="zh-CN" sz="2400" dirty="0"/>
              <a:t>200%</a:t>
            </a:r>
            <a:r>
              <a:rPr lang="zh-CN" altLang="en-US" sz="2400" dirty="0"/>
              <a:t>，然后再次绘制矩形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6613"/>
            <a:ext cx="9144000" cy="47642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-1179" t="-3573" r="35302" b="3573"/>
          <a:stretch/>
        </p:blipFill>
        <p:spPr>
          <a:xfrm>
            <a:off x="4840050" y="4462569"/>
            <a:ext cx="4217640" cy="20787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96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缩放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对象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3405" y="1531498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代码：绘制树的</a:t>
            </a:r>
            <a:r>
              <a:rPr lang="en-US" altLang="zh-CN" sz="2400" dirty="0"/>
              <a:t>HTML</a:t>
            </a:r>
            <a:r>
              <a:rPr lang="zh-CN" altLang="en-US" sz="2400" dirty="0"/>
              <a:t>代码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8209"/>
          <a:stretch/>
        </p:blipFill>
        <p:spPr>
          <a:xfrm>
            <a:off x="1" y="2285186"/>
            <a:ext cx="9143999" cy="43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15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缩放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对象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3405" y="1479030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代码：绘制树的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代码</a:t>
            </a:r>
            <a:r>
              <a:rPr lang="en-US" altLang="zh-CN" sz="2400" dirty="0"/>
              <a:t>—</a:t>
            </a:r>
            <a:r>
              <a:rPr lang="zh-CN" altLang="en-US" sz="2400" dirty="0"/>
              <a:t>绘制树冠轮廓的函数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557"/>
            <a:ext cx="9144000" cy="46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13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缩放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对象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555" r="7122" b="1587"/>
          <a:stretch/>
        </p:blipFill>
        <p:spPr>
          <a:xfrm>
            <a:off x="0" y="2003887"/>
            <a:ext cx="9193876" cy="45969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3405" y="1479030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代码：绘制树的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代码</a:t>
            </a:r>
            <a:r>
              <a:rPr lang="en-US" altLang="zh-CN" sz="2400" dirty="0"/>
              <a:t>—</a:t>
            </a:r>
            <a:r>
              <a:rPr lang="zh-CN" altLang="en-US" sz="2400" dirty="0"/>
              <a:t>绘制树对象的函数</a:t>
            </a:r>
          </a:p>
        </p:txBody>
      </p:sp>
    </p:spTree>
    <p:extLst>
      <p:ext uri="{BB962C8B-B14F-4D97-AF65-F5344CB8AC3E}">
        <p14:creationId xmlns:p14="http://schemas.microsoft.com/office/powerpoint/2010/main" val="4078374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缩放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对象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475"/>
          <a:stretch/>
        </p:blipFill>
        <p:spPr>
          <a:xfrm>
            <a:off x="-36435" y="1945177"/>
            <a:ext cx="9180435" cy="465564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405" y="1479030"/>
            <a:ext cx="817639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代码：绘制树的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代码</a:t>
            </a:r>
            <a:r>
              <a:rPr lang="en-US" altLang="zh-CN" sz="2400" dirty="0"/>
              <a:t>—</a:t>
            </a:r>
            <a:r>
              <a:rPr lang="zh-CN" altLang="en-US" sz="2400" dirty="0"/>
              <a:t>绘制树对象的函数（续）</a:t>
            </a:r>
          </a:p>
        </p:txBody>
      </p:sp>
    </p:spTree>
    <p:extLst>
      <p:ext uri="{BB962C8B-B14F-4D97-AF65-F5344CB8AC3E}">
        <p14:creationId xmlns:p14="http://schemas.microsoft.com/office/powerpoint/2010/main" val="2751406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缩放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对象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914"/>
          <a:stretch/>
        </p:blipFill>
        <p:spPr>
          <a:xfrm>
            <a:off x="0" y="1870364"/>
            <a:ext cx="8416205" cy="47304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3405" y="1395900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代码：绘制树的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代码</a:t>
            </a:r>
            <a:r>
              <a:rPr lang="en-US" altLang="zh-CN" sz="2400" dirty="0"/>
              <a:t>—canvas</a:t>
            </a:r>
            <a:r>
              <a:rPr lang="zh-CN" altLang="en-US" sz="2400" dirty="0"/>
              <a:t>绘制树、路</a:t>
            </a:r>
          </a:p>
        </p:txBody>
      </p:sp>
    </p:spTree>
    <p:extLst>
      <p:ext uri="{BB962C8B-B14F-4D97-AF65-F5344CB8AC3E}">
        <p14:creationId xmlns:p14="http://schemas.microsoft.com/office/powerpoint/2010/main" val="2187796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缩放</a:t>
            </a:r>
            <a:r>
              <a:rPr lang="en-US" altLang="zh-CN" sz="3600" b="0" dirty="0"/>
              <a:t>canvas</a:t>
            </a:r>
            <a:r>
              <a:rPr lang="zh-CN" altLang="en-US" sz="3600" b="0" dirty="0"/>
              <a:t>对象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3405" y="1395900"/>
            <a:ext cx="829277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代码：绘制树的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代码</a:t>
            </a:r>
            <a:r>
              <a:rPr lang="en-US" altLang="zh-CN" sz="2400" dirty="0"/>
              <a:t>—canvas</a:t>
            </a:r>
            <a:r>
              <a:rPr lang="zh-CN" altLang="en-US" sz="2400" dirty="0"/>
              <a:t>绘制树、路（续）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1852599"/>
            <a:ext cx="9144000" cy="4748227"/>
            <a:chOff x="0" y="1852599"/>
            <a:chExt cx="9144000" cy="474822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55774"/>
              <a:ext cx="8573620" cy="474505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 bwMode="auto">
            <a:xfrm>
              <a:off x="8550612" y="1852599"/>
              <a:ext cx="593388" cy="4745051"/>
            </a:xfrm>
            <a:prstGeom prst="rect">
              <a:avLst/>
            </a:prstGeom>
            <a:solidFill>
              <a:srgbClr val="282923"/>
            </a:solidFill>
            <a:ln w="9525" cap="flat" cmpd="sng" algn="ctr">
              <a:solidFill>
                <a:srgbClr val="28292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78" y="3923853"/>
            <a:ext cx="3402857" cy="2616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508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rotate()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方法</a:t>
            </a:r>
            <a:r>
              <a:rPr lang="zh-CN" altLang="en-US" sz="2400" dirty="0"/>
              <a:t>旋转当前的绘图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1727" y="2365586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 rotate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angle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); 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01063"/>
              </p:ext>
            </p:extLst>
          </p:nvPr>
        </p:nvGraphicFramePr>
        <p:xfrm>
          <a:off x="131421" y="3575642"/>
          <a:ext cx="8874808" cy="264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364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7709444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angle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ts val="33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/>
                        <a:t>旋转角度，以弧度计。</a:t>
                      </a:r>
                      <a:endParaRPr lang="en-US" altLang="zh-CN" sz="2400" dirty="0"/>
                    </a:p>
                    <a:p>
                      <a:pPr marL="342900" indent="-342900">
                        <a:lnSpc>
                          <a:spcPts val="33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/>
                        <a:t>如需将角度转换为弧度，请使用</a:t>
                      </a:r>
                      <a:r>
                        <a:rPr lang="en-US" altLang="zh-CN" sz="2400" dirty="0"/>
                        <a:t>degrees*</a:t>
                      </a:r>
                      <a:r>
                        <a:rPr lang="en-US" altLang="zh-CN" sz="2400" dirty="0" err="1"/>
                        <a:t>Math.PI</a:t>
                      </a:r>
                      <a:r>
                        <a:rPr lang="en-US" altLang="zh-CN" sz="2400" dirty="0"/>
                        <a:t>/180</a:t>
                      </a:r>
                      <a:r>
                        <a:rPr lang="zh-CN" altLang="en-US" sz="2400" dirty="0"/>
                        <a:t>公式进行计算。</a:t>
                      </a:r>
                      <a:endParaRPr lang="en-US" altLang="zh-CN" sz="2400" dirty="0"/>
                    </a:p>
                    <a:p>
                      <a:pPr marL="342900" indent="-342900">
                        <a:lnSpc>
                          <a:spcPts val="33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/>
                        <a:t>举例：如需旋转</a:t>
                      </a:r>
                      <a:r>
                        <a:rPr lang="en-US" altLang="zh-CN" sz="2400" dirty="0"/>
                        <a:t>5</a:t>
                      </a:r>
                      <a:r>
                        <a:rPr lang="zh-CN" altLang="en-US" sz="2400" dirty="0"/>
                        <a:t>度，可规定下面的公式：</a:t>
                      </a:r>
                      <a:r>
                        <a:rPr lang="en-US" altLang="zh-CN" sz="2400" dirty="0"/>
                        <a:t>5</a:t>
                      </a:r>
                      <a:r>
                        <a:rPr lang="zh-CN" altLang="en-US" sz="2400" dirty="0"/>
                        <a:t>*</a:t>
                      </a:r>
                      <a:r>
                        <a:rPr lang="en-US" altLang="zh-CN" sz="2400" dirty="0" err="1"/>
                        <a:t>Math.PI</a:t>
                      </a:r>
                      <a:r>
                        <a:rPr lang="en-US" altLang="zh-CN" sz="2400" dirty="0"/>
                        <a:t>/180</a:t>
                      </a:r>
                      <a:r>
                        <a:rPr lang="zh-CN" altLang="en-US" sz="2400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40679" y="3079603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rotate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函数的参数值</a:t>
            </a:r>
          </a:p>
        </p:txBody>
      </p:sp>
    </p:spTree>
    <p:extLst>
      <p:ext uri="{BB962C8B-B14F-4D97-AF65-F5344CB8AC3E}">
        <p14:creationId xmlns:p14="http://schemas.microsoft.com/office/powerpoint/2010/main" val="2066074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transform()</a:t>
            </a:r>
            <a:r>
              <a:rPr lang="zh-CN" altLang="en-US" sz="2400" dirty="0"/>
              <a:t>允许您缩放、旋转、移动并倾斜当前的环境。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1727" y="2365586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 transform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a, b, c,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d, e, f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); 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527176"/>
              </p:ext>
            </p:extLst>
          </p:nvPr>
        </p:nvGraphicFramePr>
        <p:xfrm>
          <a:off x="171109" y="3360270"/>
          <a:ext cx="887480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934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96874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水平缩放绘图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7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水平倾斜绘图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62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垂直倾斜绘图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3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垂直缩放绘图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05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水平移动绘图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22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垂直移动绘图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51467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80367" y="2864231"/>
            <a:ext cx="3515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transform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函数的参数值</a:t>
            </a:r>
          </a:p>
        </p:txBody>
      </p:sp>
    </p:spTree>
    <p:extLst>
      <p:ext uri="{BB962C8B-B14F-4D97-AF65-F5344CB8AC3E}">
        <p14:creationId xmlns:p14="http://schemas.microsoft.com/office/powerpoint/2010/main" val="110214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是什么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065" y="1687036"/>
            <a:ext cx="78306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使用</a:t>
            </a:r>
            <a:r>
              <a:rPr lang="en-US" altLang="zh-CN" sz="2400" dirty="0"/>
              <a:t>canvas</a:t>
            </a:r>
            <a:r>
              <a:rPr lang="zh-CN" altLang="en-US" sz="2400" dirty="0"/>
              <a:t>编程，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76437" y="2919447"/>
            <a:ext cx="78306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接着在上下文中执行动作；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76437" y="3511641"/>
            <a:ext cx="78306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最后将这些动作应用到上下文中。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76437" y="2327253"/>
            <a:ext cx="783064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使用</a:t>
            </a:r>
            <a:r>
              <a:rPr lang="en-US" altLang="zh-CN" sz="2400" dirty="0"/>
              <a:t>canvas</a:t>
            </a:r>
            <a:r>
              <a:rPr lang="zh-CN" altLang="en-US" sz="2400" dirty="0"/>
              <a:t>编程，首先要获取其上下文（</a:t>
            </a:r>
            <a:r>
              <a:rPr lang="en-US" altLang="zh-CN" sz="2400" dirty="0"/>
              <a:t>context</a:t>
            </a:r>
            <a:r>
              <a:rPr lang="zh-CN" altLang="en-US" sz="2400" dirty="0"/>
              <a:t>）；</a:t>
            </a:r>
          </a:p>
        </p:txBody>
      </p:sp>
    </p:spTree>
    <p:extLst>
      <p:ext uri="{BB962C8B-B14F-4D97-AF65-F5344CB8AC3E}">
        <p14:creationId xmlns:p14="http://schemas.microsoft.com/office/powerpoint/2010/main" val="3192318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setTransform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()</a:t>
            </a:r>
            <a:r>
              <a:rPr lang="zh-CN" altLang="en-US" sz="2400" dirty="0"/>
              <a:t>允许您缩放、旋转、移动并倾斜当前的环境。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5021" y="2764597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setTransform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a, b, c,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d, e, f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);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6705" y="5468064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注意：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35532" y="5468064"/>
            <a:ext cx="681318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/>
              <a:t>transform</a:t>
            </a:r>
            <a:r>
              <a:rPr lang="zh-CN" altLang="en-US" sz="2400" dirty="0"/>
              <a:t>的效果可以叠加，</a:t>
            </a:r>
            <a:r>
              <a:rPr lang="en-US" altLang="zh-CN" sz="2400" dirty="0" err="1"/>
              <a:t>setTransform</a:t>
            </a:r>
            <a:r>
              <a:rPr lang="zh-CN" altLang="en-US" sz="2400" dirty="0"/>
              <a:t>则可以用来将画布归回原位后再进行相应的效果处理。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55594" y="3393662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33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setTransform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的参数值与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transform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()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一致。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538549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3405" y="1395900"/>
            <a:ext cx="8292777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代码：将矩形旋转</a:t>
            </a:r>
            <a:r>
              <a:rPr lang="en-US" altLang="zh-CN" sz="2400" dirty="0"/>
              <a:t>20</a:t>
            </a:r>
            <a:r>
              <a:rPr lang="zh-CN" altLang="en-US" sz="2400" dirty="0"/>
              <a:t>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627"/>
            <a:ext cx="9144000" cy="47771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r="32838"/>
          <a:stretch/>
        </p:blipFill>
        <p:spPr>
          <a:xfrm>
            <a:off x="4568825" y="4504736"/>
            <a:ext cx="4458797" cy="2009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55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3405" y="1395900"/>
            <a:ext cx="8292777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代码：通过</a:t>
            </a:r>
            <a:r>
              <a:rPr lang="en-US" altLang="zh-CN" sz="2400" dirty="0"/>
              <a:t>transform()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setTransform</a:t>
            </a:r>
            <a:r>
              <a:rPr lang="en-US" altLang="zh-CN" sz="2400" dirty="0"/>
              <a:t>()</a:t>
            </a:r>
            <a:r>
              <a:rPr lang="zh-CN" altLang="en-US" sz="2400" dirty="0"/>
              <a:t>绘制矩形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8331"/>
          <a:stretch/>
        </p:blipFill>
        <p:spPr>
          <a:xfrm>
            <a:off x="-19132" y="1872378"/>
            <a:ext cx="9171446" cy="47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79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6243"/>
          <a:stretch/>
        </p:blipFill>
        <p:spPr>
          <a:xfrm>
            <a:off x="0" y="1870541"/>
            <a:ext cx="9169637" cy="47321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405" y="1395900"/>
            <a:ext cx="829277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代码：通过</a:t>
            </a:r>
            <a:r>
              <a:rPr lang="en-US" altLang="zh-CN" sz="2400" dirty="0"/>
              <a:t>transform()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setTransform</a:t>
            </a:r>
            <a:r>
              <a:rPr lang="en-US" altLang="zh-CN" sz="2400" dirty="0"/>
              <a:t>()</a:t>
            </a:r>
            <a:r>
              <a:rPr lang="zh-CN" altLang="en-US" sz="2400" dirty="0"/>
              <a:t>绘制矩形（续）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95" y="4740445"/>
            <a:ext cx="2868589" cy="1827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标注 6"/>
          <p:cNvSpPr/>
          <p:nvPr/>
        </p:nvSpPr>
        <p:spPr bwMode="auto">
          <a:xfrm>
            <a:off x="6691313" y="2242177"/>
            <a:ext cx="2145116" cy="791968"/>
          </a:xfrm>
          <a:prstGeom prst="wedgeRoundRectCallout">
            <a:avLst>
              <a:gd name="adj1" fmla="val -99275"/>
              <a:gd name="adj2" fmla="val 477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绿色矩形在蓝色矩形下面</a:t>
            </a:r>
          </a:p>
        </p:txBody>
      </p:sp>
    </p:spTree>
    <p:extLst>
      <p:ext uri="{BB962C8B-B14F-4D97-AF65-F5344CB8AC3E}">
        <p14:creationId xmlns:p14="http://schemas.microsoft.com/office/powerpoint/2010/main" val="277005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变换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974" r="11284"/>
          <a:stretch/>
        </p:blipFill>
        <p:spPr>
          <a:xfrm>
            <a:off x="-29911" y="1872377"/>
            <a:ext cx="9216910" cy="47284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3405" y="1395900"/>
            <a:ext cx="8292777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代码：一种变换的使用方法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26870"/>
          <a:stretch/>
        </p:blipFill>
        <p:spPr>
          <a:xfrm>
            <a:off x="5482793" y="3042433"/>
            <a:ext cx="3594706" cy="34477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9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779" y="1687984"/>
            <a:ext cx="8013468" cy="1506795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>
              <a:lnSpc>
                <a:spcPts val="3300"/>
              </a:lnSpc>
            </a:pPr>
            <a:r>
              <a:rPr lang="zh-CN" altLang="en-US" sz="2400" dirty="0"/>
              <a:t>       操作</a:t>
            </a:r>
            <a:r>
              <a:rPr lang="en-US" altLang="zh-CN" sz="2400" dirty="0"/>
              <a:t>canvas</a:t>
            </a:r>
            <a:r>
              <a:rPr lang="zh-CN" altLang="en-US" sz="2400" dirty="0"/>
              <a:t>文本的方式与操作其他路径对象的方式相同：可以</a:t>
            </a:r>
            <a:r>
              <a:rPr lang="zh-CN" altLang="en-US" sz="2400" dirty="0">
                <a:solidFill>
                  <a:srgbClr val="C00000"/>
                </a:solidFill>
              </a:rPr>
              <a:t>描绘文本轮廓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C00000"/>
                </a:solidFill>
              </a:rPr>
              <a:t>填充文本内部</a:t>
            </a:r>
            <a:r>
              <a:rPr lang="zh-CN" altLang="en-US" sz="2400" dirty="0"/>
              <a:t>；同时能够应用于其他图形的变换和样式都能用于文本。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1770" y="3573493"/>
            <a:ext cx="79302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ontext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对象的文本绘制功能由两个函数组成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两个函数的参数完全相同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)</a:t>
            </a:r>
            <a:r>
              <a:rPr lang="zh-CN" altLang="en-US" sz="2400" dirty="0"/>
              <a:t>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1770" y="4646243"/>
            <a:ext cx="7753571" cy="120032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fillText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text, x, y,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maxwidth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strokeText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(text, x, y, 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maxwidth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);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8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fillText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()</a:t>
            </a:r>
            <a:r>
              <a:rPr lang="zh-CN" altLang="en-US" sz="2400" dirty="0"/>
              <a:t>方法在画布上绘制填色的文本。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5020" y="2244008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</a:rPr>
              <a:t>stroke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Text()</a:t>
            </a:r>
            <a:r>
              <a:rPr lang="zh-CN" altLang="en-US" sz="2400" dirty="0"/>
              <a:t>方法在画布上绘制文本（没有填色）。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670796"/>
              </p:ext>
            </p:extLst>
          </p:nvPr>
        </p:nvGraphicFramePr>
        <p:xfrm>
          <a:off x="133004" y="3578649"/>
          <a:ext cx="887480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934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96874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规定在画布上输出的文本。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7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开始绘制文本的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坐标位置（相对于画布）。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62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开始绘制文本的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坐标位置（相对于画布）。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3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maxwidth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可选。允许的最大文本宽度，以像素计。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10527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053621" y="3058701"/>
            <a:ext cx="5176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</a:rPr>
              <a:t>fillText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函数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宋体"/>
              </a:rPr>
              <a:t>和</a:t>
            </a:r>
            <a:r>
              <a:rPr lang="en-US" altLang="zh-CN" sz="2000" b="1" dirty="0" err="1">
                <a:solidFill>
                  <a:srgbClr val="000000"/>
                </a:solidFill>
                <a:latin typeface="Arial"/>
                <a:ea typeface="宋体"/>
              </a:rPr>
              <a:t>strokeText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宋体"/>
              </a:rPr>
              <a:t>函数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的参数值</a:t>
            </a:r>
          </a:p>
        </p:txBody>
      </p:sp>
    </p:spTree>
    <p:extLst>
      <p:ext uri="{BB962C8B-B14F-4D97-AF65-F5344CB8AC3E}">
        <p14:creationId xmlns:p14="http://schemas.microsoft.com/office/powerpoint/2010/main" val="1752044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measureText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()</a:t>
            </a:r>
            <a:r>
              <a:rPr lang="zh-CN" altLang="en-US" sz="2400" dirty="0"/>
              <a:t>方法返回包含一个对象，该对象包含以像素计的指定字体宽度。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85392"/>
              </p:ext>
            </p:extLst>
          </p:nvPr>
        </p:nvGraphicFramePr>
        <p:xfrm>
          <a:off x="133004" y="3921088"/>
          <a:ext cx="88748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934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96874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要测量的文本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7905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053621" y="3401140"/>
            <a:ext cx="5176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b="1" dirty="0" err="1">
                <a:solidFill>
                  <a:srgbClr val="000000"/>
                </a:solidFill>
              </a:rPr>
              <a:t>fillText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函数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宋体"/>
              </a:rPr>
              <a:t>和</a:t>
            </a:r>
            <a:r>
              <a:rPr lang="en-US" altLang="zh-CN" sz="2000" b="1" dirty="0" err="1">
                <a:solidFill>
                  <a:srgbClr val="000000"/>
                </a:solidFill>
                <a:latin typeface="Arial"/>
                <a:ea typeface="宋体"/>
              </a:rPr>
              <a:t>strokeText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宋体"/>
              </a:rPr>
              <a:t>函数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的参数值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5021" y="2764597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 </a:t>
            </a:r>
            <a:r>
              <a:rPr lang="en-US" altLang="zh-CN" sz="2400" dirty="0" err="1">
                <a:solidFill>
                  <a:srgbClr val="000000"/>
                </a:solidFill>
              </a:rPr>
              <a:t>measureText</a:t>
            </a:r>
            <a:r>
              <a:rPr lang="en-US" altLang="zh-CN" sz="2400" dirty="0">
                <a:solidFill>
                  <a:srgbClr val="000000"/>
                </a:solidFill>
              </a:rPr>
              <a:t>(text).width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70311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779" y="1687984"/>
            <a:ext cx="8013468" cy="1506795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>
              <a:lnSpc>
                <a:spcPts val="3300"/>
              </a:lnSpc>
            </a:pPr>
            <a:r>
              <a:rPr lang="zh-CN" altLang="en-US" sz="2400" dirty="0"/>
              <a:t>       为了保证文本在各浏览器下都能正常显示，</a:t>
            </a:r>
            <a:r>
              <a:rPr lang="en-US" altLang="zh-CN" sz="2400" dirty="0"/>
              <a:t>canvas API</a:t>
            </a:r>
            <a:r>
              <a:rPr lang="zh-CN" altLang="en-US" sz="2400" dirty="0"/>
              <a:t>为</a:t>
            </a:r>
            <a:r>
              <a:rPr lang="en-US" altLang="zh-CN" sz="2400" dirty="0"/>
              <a:t>context</a:t>
            </a:r>
            <a:r>
              <a:rPr lang="zh-CN" altLang="en-US" sz="2400" dirty="0"/>
              <a:t>提供了类似于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的属性，以此来保证实际显示效果的高度可配置。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1976"/>
              </p:ext>
            </p:extLst>
          </p:nvPr>
        </p:nvGraphicFramePr>
        <p:xfrm>
          <a:off x="171109" y="3914046"/>
          <a:ext cx="887480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934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96874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设置或返回文本内容的当前字体属性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7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textAlign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设置或返回文本内容的当前对齐方式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62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textBaseline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设置或返回在绘制文本时使用的当前文本基线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36498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091726" y="3394098"/>
            <a:ext cx="4006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</a:rPr>
              <a:t>文本呈现相关的</a:t>
            </a:r>
            <a:r>
              <a:rPr lang="en-US" altLang="zh-CN" sz="2000" b="1" dirty="0">
                <a:solidFill>
                  <a:srgbClr val="000000"/>
                </a:solidFill>
              </a:rPr>
              <a:t>context</a:t>
            </a:r>
            <a:r>
              <a:rPr lang="zh-CN" altLang="en-US" sz="2000" b="1" dirty="0">
                <a:solidFill>
                  <a:srgbClr val="000000"/>
                </a:solidFill>
              </a:rPr>
              <a:t>属性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664136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ont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属性</a:t>
            </a:r>
            <a:r>
              <a:rPr lang="zh-CN" altLang="en-US" sz="2400" dirty="0"/>
              <a:t>设置或返回画布上文本内容的当前字体属性。</a:t>
            </a:r>
            <a:r>
              <a:rPr lang="en-US" altLang="zh-CN" sz="2400" dirty="0"/>
              <a:t>font</a:t>
            </a:r>
            <a:r>
              <a:rPr lang="zh-CN" altLang="en-US" sz="2400" dirty="0"/>
              <a:t>属性使用的语法与</a:t>
            </a:r>
            <a:r>
              <a:rPr lang="en-US" altLang="zh-CN" sz="2400" dirty="0" err="1"/>
              <a:t>CSS</a:t>
            </a:r>
            <a:r>
              <a:rPr lang="en-US" altLang="zh-CN" sz="2400" dirty="0"/>
              <a:t> font</a:t>
            </a:r>
            <a:r>
              <a:rPr lang="zh-CN" altLang="en-US" sz="2400" dirty="0"/>
              <a:t>属性相同。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02657"/>
              </p:ext>
            </p:extLst>
          </p:nvPr>
        </p:nvGraphicFramePr>
        <p:xfrm>
          <a:off x="133004" y="3972031"/>
          <a:ext cx="887480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367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71441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font-style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规定字体样式。可能的值：</a:t>
                      </a:r>
                      <a:r>
                        <a:rPr lang="en-US" altLang="zh-CN" sz="2400" dirty="0"/>
                        <a:t>normal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italic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oblique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7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font-variant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规定字体变体。可能的值：</a:t>
                      </a:r>
                      <a:r>
                        <a:rPr lang="en-US" altLang="zh-CN" sz="2400" dirty="0"/>
                        <a:t>normal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small-caps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2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font-weight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规定字体的粗细。可能的值：</a:t>
                      </a:r>
                      <a:r>
                        <a:rPr lang="en-US" altLang="zh-CN" sz="2400" dirty="0"/>
                        <a:t>normal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bold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bolder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lighter</a:t>
                      </a:r>
                      <a:r>
                        <a:rPr lang="zh-CN" altLang="en-US" sz="2400" dirty="0"/>
                        <a:t>、整百数值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4311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279748" y="3531561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font</a:t>
            </a:r>
            <a:r>
              <a:rPr lang="zh-CN" altLang="en-US" sz="2000" b="1" dirty="0">
                <a:solidFill>
                  <a:srgbClr val="000000"/>
                </a:solidFill>
              </a:rPr>
              <a:t>的属性值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021" y="2764597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context.f</a:t>
            </a:r>
            <a:r>
              <a:rPr lang="en-US" altLang="zh-CN" sz="2400" dirty="0" err="1">
                <a:solidFill>
                  <a:srgbClr val="000000"/>
                </a:solidFill>
              </a:rPr>
              <a:t>ont</a:t>
            </a:r>
            <a:r>
              <a:rPr lang="en-US" altLang="zh-CN" sz="2400" dirty="0">
                <a:solidFill>
                  <a:srgbClr val="000000"/>
                </a:solidFill>
              </a:rPr>
              <a:t> = “italic small-caps bold </a:t>
            </a:r>
            <a:r>
              <a:rPr lang="en-US" altLang="zh-CN" sz="2400" dirty="0" err="1">
                <a:solidFill>
                  <a:srgbClr val="000000"/>
                </a:solidFill>
              </a:rPr>
              <a:t>12px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arial</a:t>
            </a:r>
            <a:r>
              <a:rPr lang="en-US" altLang="zh-CN" sz="2400" dirty="0">
                <a:solidFill>
                  <a:srgbClr val="000000"/>
                </a:solidFill>
              </a:rPr>
              <a:t>”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33069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坐标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7193" y="1686035"/>
            <a:ext cx="819423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l"/>
            </a:pPr>
            <a:r>
              <a:rPr lang="en-US" altLang="zh-CN" sz="2400" dirty="0"/>
              <a:t>canvas</a:t>
            </a:r>
            <a:r>
              <a:rPr lang="zh-CN" altLang="en-US" sz="2400" dirty="0"/>
              <a:t>元素构建的画布，是一个二维</a:t>
            </a:r>
            <a:r>
              <a:rPr lang="en-US" altLang="zh-CN" sz="2400" dirty="0"/>
              <a:t>(x, y)</a:t>
            </a:r>
            <a:r>
              <a:rPr lang="zh-CN" altLang="en-US" sz="2400" dirty="0"/>
              <a:t>网格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05478" y="6122534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图  </a:t>
            </a:r>
            <a:r>
              <a:rPr lang="en-US" altLang="zh-CN" sz="2400" b="1" dirty="0"/>
              <a:t>canvas</a:t>
            </a:r>
            <a:r>
              <a:rPr lang="zh-CN" altLang="en-US" sz="2400" b="1" dirty="0"/>
              <a:t>中的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y</a:t>
            </a:r>
            <a:r>
              <a:rPr lang="zh-CN" altLang="en-US" sz="2400" b="1" dirty="0"/>
              <a:t>坐标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7193" y="2236579"/>
            <a:ext cx="819423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坐标原点（</a:t>
            </a:r>
            <a:r>
              <a:rPr lang="en-US" altLang="zh-CN" sz="2400" dirty="0"/>
              <a:t>0, 0</a:t>
            </a:r>
            <a:r>
              <a:rPr lang="zh-CN" altLang="en-US" sz="2400" dirty="0"/>
              <a:t>）位于</a:t>
            </a:r>
            <a:r>
              <a:rPr lang="en-US" altLang="zh-CN" sz="2400" dirty="0"/>
              <a:t>canvas</a:t>
            </a:r>
            <a:r>
              <a:rPr lang="zh-CN" altLang="en-US" sz="2400" dirty="0"/>
              <a:t>的左上角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7193" y="2787123"/>
            <a:ext cx="81942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l"/>
            </a:pPr>
            <a:r>
              <a:rPr lang="en-US" altLang="zh-CN" sz="2400" dirty="0"/>
              <a:t>canvas</a:t>
            </a:r>
            <a:r>
              <a:rPr lang="zh-CN" altLang="en-US" sz="2400" dirty="0"/>
              <a:t>坐标</a:t>
            </a:r>
            <a:r>
              <a:rPr lang="en-US" altLang="zh-CN" sz="2400" dirty="0"/>
              <a:t>x</a:t>
            </a:r>
            <a:r>
              <a:rPr lang="zh-CN" altLang="en-US" sz="2400" dirty="0"/>
              <a:t>轴沿着水平方向（按像素）向右延伸，</a:t>
            </a:r>
            <a:r>
              <a:rPr lang="en-US" altLang="zh-CN" sz="2400" dirty="0"/>
              <a:t>y</a:t>
            </a:r>
            <a:r>
              <a:rPr lang="zh-CN" altLang="en-US" sz="2400" dirty="0"/>
              <a:t>轴沿着垂直方向向下延伸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3621965"/>
            <a:ext cx="3308350" cy="260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60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</a:t>
            </a: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683770"/>
              </p:ext>
            </p:extLst>
          </p:nvPr>
        </p:nvGraphicFramePr>
        <p:xfrm>
          <a:off x="133004" y="2012200"/>
          <a:ext cx="8874808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92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54816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font-size/ line-height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规定字号和行高，以像素计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7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font-family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规定字体系列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2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使用标题控件的字体（比如按钮、下拉列表等）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4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icon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使用用于标记图标的字体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68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使用用于菜单中的字体（下拉列表和菜单列表）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02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message-box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使用用于对话框中的字体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small-caption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使用用于标记小型控件的字体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9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status-bar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使用用于窗口状态栏中的字体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7905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279748" y="153848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font</a:t>
            </a:r>
            <a:r>
              <a:rPr lang="zh-CN" altLang="en-US" sz="2000" b="1" dirty="0">
                <a:solidFill>
                  <a:srgbClr val="000000"/>
                </a:solidFill>
              </a:rPr>
              <a:t>的属性值</a:t>
            </a:r>
            <a:r>
              <a:rPr lang="en-US" altLang="zh-CN" sz="2000" b="1" dirty="0">
                <a:solidFill>
                  <a:srgbClr val="000000"/>
                </a:solidFill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</a:rPr>
              <a:t>续</a:t>
            </a:r>
            <a:r>
              <a:rPr lang="en-US" altLang="zh-CN" sz="2000" b="1" dirty="0">
                <a:solidFill>
                  <a:srgbClr val="000000"/>
                </a:solidFill>
              </a:rPr>
              <a:t>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6808311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000000"/>
                </a:solidFill>
              </a:rPr>
              <a:t>textAlign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属性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根据锚点，设置或返回文本内容的当前对齐方式。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32690"/>
              </p:ext>
            </p:extLst>
          </p:nvPr>
        </p:nvGraphicFramePr>
        <p:xfrm>
          <a:off x="133004" y="3762178"/>
          <a:ext cx="887480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367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71441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默认。文本在指定的位置开始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7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文本在指定的位置结束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2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文本的中心被放置在指定的位置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7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文本左对齐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69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文本右对齐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4311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096868" y="3324884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textAlign</a:t>
            </a:r>
            <a:r>
              <a:rPr lang="zh-CN" altLang="en-US" sz="2000" b="1" dirty="0">
                <a:solidFill>
                  <a:srgbClr val="000000"/>
                </a:solidFill>
              </a:rPr>
              <a:t>的属性值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021" y="2764597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context.textAlign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=“center | end | left | right | start”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38" y="3282094"/>
            <a:ext cx="2618421" cy="1798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5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021" y="1651000"/>
            <a:ext cx="79302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textBaseline</a:t>
            </a:r>
            <a:r>
              <a:rPr lang="zh-CN" altLang="en-US" sz="2400" dirty="0"/>
              <a:t>属性设置或返回在绘制文本时的当前文本基线。</a:t>
            </a:r>
            <a:endParaRPr lang="zh-CN" altLang="en-US" sz="2400" dirty="0">
              <a:solidFill>
                <a:srgbClr val="000000"/>
              </a:solidFill>
              <a:latin typeface="Arial"/>
              <a:ea typeface="宋体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705038"/>
              </p:ext>
            </p:extLst>
          </p:nvPr>
        </p:nvGraphicFramePr>
        <p:xfrm>
          <a:off x="133004" y="4171450"/>
          <a:ext cx="887480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367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71441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alphabetic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默认。文本基线是普通的字母基线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7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top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文本基线是 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方框的顶端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2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hanging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文本基线是悬挂基线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7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middle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文本基线是 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方框的正中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693647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279748" y="3730980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</a:rPr>
              <a:t>font</a:t>
            </a:r>
            <a:r>
              <a:rPr lang="zh-CN" altLang="en-US" sz="2000" b="1" dirty="0">
                <a:solidFill>
                  <a:srgbClr val="000000"/>
                </a:solidFill>
              </a:rPr>
              <a:t>的属性值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1727" y="2744851"/>
            <a:ext cx="7753571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textBaseline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=“alphabetic | top | hanging | middle | ideographic | bottom”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706850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9445"/>
              </p:ext>
            </p:extLst>
          </p:nvPr>
        </p:nvGraphicFramePr>
        <p:xfrm>
          <a:off x="133004" y="1900238"/>
          <a:ext cx="88748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367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871441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ideographic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文本基线是表意基线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4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bottom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文本基线是 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方框的底端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200739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744621" y="1450945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dirty="0" err="1"/>
              <a:t>textBaseline</a:t>
            </a:r>
            <a:r>
              <a:rPr lang="zh-CN" altLang="en-US" sz="2000" b="1" dirty="0">
                <a:solidFill>
                  <a:srgbClr val="000000"/>
                </a:solidFill>
              </a:rPr>
              <a:t>的属性值（续）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3575049"/>
            <a:ext cx="6076950" cy="28098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6079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2618" y="1419429"/>
            <a:ext cx="8292777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代码：使用</a:t>
            </a:r>
            <a:r>
              <a:rPr lang="en-US" altLang="zh-CN" sz="2400" dirty="0"/>
              <a:t>canvas</a:t>
            </a:r>
            <a:r>
              <a:rPr lang="zh-CN" altLang="en-US" sz="2400" dirty="0"/>
              <a:t>文本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826"/>
            <a:ext cx="8844742" cy="473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46092"/>
          <a:stretch/>
        </p:blipFill>
        <p:spPr>
          <a:xfrm>
            <a:off x="5605463" y="1533005"/>
            <a:ext cx="3388908" cy="2362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5808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文本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5979"/>
          <a:stretch/>
        </p:blipFill>
        <p:spPr>
          <a:xfrm>
            <a:off x="0" y="2371456"/>
            <a:ext cx="9169637" cy="42293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6116" y="1655153"/>
            <a:ext cx="8292777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代码：使用</a:t>
            </a:r>
            <a:r>
              <a:rPr lang="en-US" altLang="zh-CN" sz="2400" dirty="0"/>
              <a:t>canvas</a:t>
            </a:r>
            <a:r>
              <a:rPr lang="zh-CN" altLang="en-US" sz="2400" dirty="0"/>
              <a:t>文本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23114"/>
          <a:stretch/>
        </p:blipFill>
        <p:spPr>
          <a:xfrm>
            <a:off x="5443672" y="1827098"/>
            <a:ext cx="3625513" cy="35960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737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应用阴影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8497" y="1687984"/>
            <a:ext cx="7796749" cy="570369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>
              <a:lnSpc>
                <a:spcPts val="3300"/>
              </a:lnSpc>
            </a:pPr>
            <a:r>
              <a:rPr lang="zh-CN" altLang="en-US" sz="2400" dirty="0"/>
              <a:t>内置的</a:t>
            </a:r>
            <a:r>
              <a:rPr lang="en-US" altLang="zh-CN" sz="2400" dirty="0"/>
              <a:t>Canvas Shadow API</a:t>
            </a:r>
            <a:r>
              <a:rPr lang="zh-CN" altLang="en-US" sz="2400" dirty="0"/>
              <a:t>可为文本添加模糊阴影效果。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825532"/>
              </p:ext>
            </p:extLst>
          </p:nvPr>
        </p:nvGraphicFramePr>
        <p:xfrm>
          <a:off x="129545" y="3508488"/>
          <a:ext cx="887480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208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2984269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  <a:gridCol w="3634331">
                  <a:extLst>
                    <a:ext uri="{9D8B030D-6E8A-4147-A177-3AD203B41FA5}">
                      <a16:colId xmlns:a16="http://schemas.microsoft.com/office/drawing/2014/main" val="558725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shadowColor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任何</a:t>
                      </a:r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中的颜色值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可以使用透明度（</a:t>
                      </a:r>
                      <a:r>
                        <a:rPr lang="en-US" altLang="zh-CN" sz="2400" dirty="0"/>
                        <a:t>alpha</a:t>
                      </a:r>
                      <a:r>
                        <a:rPr lang="zh-CN" altLang="en-US" sz="240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7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shadowOffsetX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像素值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值为正数，向右移动阴影；值为复数，向左移动阴影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62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shadowOffsetY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像素值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值为正数，向右移动阴影；值为复数，向左移动阴影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83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shadowBlur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高斯模糊值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/>
                        <a:t>值越大，阴影边缘越模糊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9603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88016" y="3073358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应用</a:t>
            </a:r>
            <a:r>
              <a:rPr lang="zh-CN" altLang="en-US" sz="2000" b="1" dirty="0">
                <a:solidFill>
                  <a:srgbClr val="000000"/>
                </a:solidFill>
              </a:rPr>
              <a:t>阴影的属性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8498" y="2499475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可以通过几种全局</a:t>
            </a:r>
            <a:r>
              <a:rPr lang="en-US" altLang="zh-CN" sz="2400" dirty="0"/>
              <a:t>context</a:t>
            </a:r>
            <a:r>
              <a:rPr lang="zh-CN" altLang="en-US" sz="2400" dirty="0"/>
              <a:t>属性来控制阴影：</a:t>
            </a:r>
            <a:endParaRPr lang="zh-CN" altLang="en-US" sz="2400" dirty="0">
              <a:solidFill>
                <a:srgbClr val="000000"/>
              </a:solidFill>
              <a:latin typeface="Arial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9000746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应用阴影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5559"/>
          <a:stretch/>
        </p:blipFill>
        <p:spPr>
          <a:xfrm>
            <a:off x="0" y="2360814"/>
            <a:ext cx="9152313" cy="25245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6116" y="1655153"/>
            <a:ext cx="8292777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代码：应用阴影效果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33340"/>
          <a:stretch/>
        </p:blipFill>
        <p:spPr>
          <a:xfrm>
            <a:off x="6197600" y="3259935"/>
            <a:ext cx="2838335" cy="32508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93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2617" y="1845926"/>
            <a:ext cx="7991791" cy="2673072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>
              <a:lnSpc>
                <a:spcPts val="3300"/>
              </a:lnSpc>
            </a:pPr>
            <a:r>
              <a:rPr lang="en-US" altLang="zh-CN" sz="2400" dirty="0"/>
              <a:t>       canvas API</a:t>
            </a:r>
            <a:r>
              <a:rPr lang="zh-CN" altLang="en-US" sz="2400" dirty="0"/>
              <a:t>最有用的特性之一是允许开发人员直接访问</a:t>
            </a:r>
            <a:r>
              <a:rPr lang="en-US" altLang="zh-CN" sz="2400" dirty="0"/>
              <a:t>canvas</a:t>
            </a:r>
            <a:r>
              <a:rPr lang="zh-CN" altLang="en-US" sz="2400" dirty="0"/>
              <a:t>底层像素数据。这种数据访问是双向的：</a:t>
            </a:r>
            <a:endParaRPr lang="en-US" altLang="zh-CN" sz="2400" dirty="0"/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一方面，可以以数据数组形式获取像素数据；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另一方面，可以修改数组的值以将其应用于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canvas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511326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28364"/>
              </p:ext>
            </p:extLst>
          </p:nvPr>
        </p:nvGraphicFramePr>
        <p:xfrm>
          <a:off x="133004" y="3067392"/>
          <a:ext cx="887480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945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297863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0000"/>
                          </a:solidFill>
                        </a:rPr>
                        <a:t>getImageData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返回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对象，该对象为画布上指定的矩形复制像素数据</a:t>
                      </a:r>
                      <a:endParaRPr lang="en-US" altLang="zh-CN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7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0000"/>
                          </a:solidFill>
                        </a:rPr>
                        <a:t>putImageData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把图像数据（从指定的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对象）放回画布上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2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0000"/>
                          </a:solidFill>
                        </a:rPr>
                        <a:t>createImageData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创建新的、空白的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78369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79748" y="2626922"/>
            <a:ext cx="397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context API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内置的三个函数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8497" y="1687984"/>
            <a:ext cx="7796749" cy="570369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>
              <a:lnSpc>
                <a:spcPts val="3300"/>
              </a:lnSpc>
            </a:pPr>
            <a:r>
              <a:rPr lang="zh-CN" altLang="en-US" sz="2400" dirty="0"/>
              <a:t>可以通过直接调用像素数据的相关方法来控制</a:t>
            </a:r>
            <a:r>
              <a:rPr lang="en-US" altLang="zh-CN" sz="2400" dirty="0"/>
              <a:t>canvas</a:t>
            </a:r>
            <a:r>
              <a:rPr lang="zh-CN" altLang="en-US" sz="2400" dirty="0"/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1314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001000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什么情况下不用</a:t>
            </a:r>
            <a:r>
              <a:rPr lang="en-US" altLang="zh-CN" sz="3600" b="0" dirty="0"/>
              <a:t>canvas</a:t>
            </a:r>
            <a:endParaRPr lang="zh-CN" altLang="en-US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656704" y="1920238"/>
            <a:ext cx="7801495" cy="1454729"/>
          </a:xfrm>
          <a:prstGeom prst="roundRect">
            <a:avLst/>
          </a:prstGeom>
          <a:noFill/>
          <a:ln w="9525" cap="flat" cmpd="sng" algn="ctr">
            <a:solidFill>
              <a:srgbClr val="1083C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      在某些情况下，如果其他元素已经够用了，就不需要再使用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canvas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元素（例如在</a:t>
            </a:r>
            <a:r>
              <a:rPr lang="en-US" altLang="zh-CN" sz="2400" dirty="0">
                <a:latin typeface="Verdana" pitchFamily="34" charset="0"/>
                <a:ea typeface="宋体" pitchFamily="2" charset="-122"/>
              </a:rPr>
              <a:t>HTML</a:t>
            </a:r>
            <a:r>
              <a:rPr lang="zh-CN" altLang="en-US" sz="2400" dirty="0">
                <a:latin typeface="Verdana" pitchFamily="34" charset="0"/>
                <a:ea typeface="宋体" pitchFamily="2" charset="-122"/>
              </a:rPr>
              <a:t>页面中实现不同的标题效果）。</a:t>
            </a:r>
            <a:endParaRPr lang="en-US" altLang="zh-CN" sz="2400" dirty="0">
              <a:latin typeface="Verdana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3405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50197"/>
              </p:ext>
            </p:extLst>
          </p:nvPr>
        </p:nvGraphicFramePr>
        <p:xfrm>
          <a:off x="133004" y="4024036"/>
          <a:ext cx="887480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945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297863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0000"/>
                          </a:solidFill>
                        </a:rPr>
                        <a:t>sx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开始复制的左上角位置的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坐标</a:t>
                      </a:r>
                      <a:endParaRPr lang="en-US" altLang="zh-CN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7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0000"/>
                          </a:solidFill>
                        </a:rPr>
                        <a:t>sy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开始复制的左上角位置的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坐标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2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sw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将要复制的矩形区域的宽度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9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0000"/>
                          </a:solidFill>
                        </a:rPr>
                        <a:t>sh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将要复制的矩形区域的高度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78369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767864" y="3497305"/>
            <a:ext cx="392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dirty="0" err="1"/>
              <a:t>getImageData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宋体"/>
              </a:rPr>
              <a:t>方法的参数值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021" y="1651000"/>
            <a:ext cx="79302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getImageData</a:t>
            </a:r>
            <a:r>
              <a:rPr lang="en-US" altLang="zh-CN" sz="2400" dirty="0"/>
              <a:t>() </a:t>
            </a:r>
            <a:r>
              <a:rPr lang="zh-CN" altLang="en-US" sz="2400" dirty="0"/>
              <a:t>函数返回当前</a:t>
            </a:r>
            <a:r>
              <a:rPr lang="en-US" altLang="zh-CN" sz="2400" dirty="0"/>
              <a:t>canvas</a:t>
            </a:r>
            <a:r>
              <a:rPr lang="zh-CN" altLang="en-US" sz="2400" dirty="0"/>
              <a:t>状态并以数值数组的方式显示。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727" y="2744851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getImageData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sx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sy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sw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sh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)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809489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537549"/>
              </p:ext>
            </p:extLst>
          </p:nvPr>
        </p:nvGraphicFramePr>
        <p:xfrm>
          <a:off x="171109" y="2806810"/>
          <a:ext cx="887480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964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385844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width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每行有多少个像素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7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height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每列有多少个像素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2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data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返回一个对象，其包含指定的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对象的图像数据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78369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17853" y="2366340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</a:rPr>
              <a:t>属性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8497" y="1687984"/>
            <a:ext cx="7796749" cy="527166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>
              <a:lnSpc>
                <a:spcPts val="3300"/>
              </a:lnSpc>
            </a:pPr>
            <a:r>
              <a:rPr lang="en-US" altLang="zh-CN" sz="2400" dirty="0" err="1"/>
              <a:t>getImageData</a:t>
            </a:r>
            <a:r>
              <a:rPr lang="en-US" altLang="zh-CN" sz="2400" dirty="0"/>
              <a:t>()</a:t>
            </a:r>
            <a:r>
              <a:rPr lang="zh-CN" altLang="en-US" sz="2400" dirty="0"/>
              <a:t>返回的对象包括三个属性</a:t>
            </a:r>
            <a:r>
              <a:rPr lang="en-US" altLang="zh-CN" sz="2400" dirty="0"/>
              <a:t>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2553995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1778" y="1562438"/>
            <a:ext cx="8013469" cy="4894957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>
              <a:lnSpc>
                <a:spcPts val="3300"/>
              </a:lnSpc>
            </a:pPr>
            <a:r>
              <a:rPr lang="en-US" altLang="zh-CN" sz="2400" dirty="0"/>
              <a:t>       data</a:t>
            </a:r>
            <a:r>
              <a:rPr lang="zh-CN" altLang="en-US" sz="2400" dirty="0"/>
              <a:t>属性返回一个对象，该对象包含指定的</a:t>
            </a:r>
            <a:r>
              <a:rPr lang="en-US" altLang="zh-CN" sz="2400" dirty="0" err="1"/>
              <a:t>ImageData</a:t>
            </a:r>
            <a:r>
              <a:rPr lang="zh-CN" altLang="en-US" sz="2400" dirty="0"/>
              <a:t>对象的图像数据。对于</a:t>
            </a:r>
            <a:r>
              <a:rPr lang="en-US" altLang="zh-CN" sz="2400" dirty="0" err="1"/>
              <a:t>ImageData</a:t>
            </a:r>
            <a:r>
              <a:rPr lang="zh-CN" altLang="en-US" sz="2400" dirty="0"/>
              <a:t>对象中的每个像素，都存在着四方面的信息，及</a:t>
            </a:r>
            <a:r>
              <a:rPr lang="en-US" altLang="zh-CN" sz="2400" dirty="0" err="1"/>
              <a:t>RGBA</a:t>
            </a:r>
            <a:r>
              <a:rPr lang="zh-CN" altLang="en-US" sz="2400" dirty="0"/>
              <a:t>值：</a:t>
            </a:r>
            <a:endParaRPr lang="en-US" altLang="zh-CN" sz="24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R 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红色（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0-255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G – 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绿色（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0-255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）</a:t>
            </a:r>
            <a:endParaRPr lang="en-US" altLang="zh-CN" sz="2400" dirty="0">
              <a:solidFill>
                <a:srgbClr val="000000"/>
              </a:solidFill>
              <a:latin typeface="Arial"/>
              <a:ea typeface="宋体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B 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蓝色（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0-255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A – alpha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通道（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0-255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；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是透明，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255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是完全可见）</a:t>
            </a:r>
            <a:endParaRPr lang="en-US" altLang="zh-CN" sz="2400" dirty="0">
              <a:solidFill>
                <a:srgbClr val="000000"/>
              </a:solidFill>
              <a:latin typeface="Arial"/>
              <a:ea typeface="宋体"/>
            </a:endParaRPr>
          </a:p>
          <a:p>
            <a:pPr lvl="0">
              <a:lnSpc>
                <a:spcPts val="33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      color/alpha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以数组形式存在，并存储于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ImageD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ata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对象的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data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属性中。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0292973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422" y="2895144"/>
            <a:ext cx="8002182" cy="570369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lnSpc>
                <a:spcPts val="33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如何确定指定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canvas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ea typeface="宋体"/>
              </a:rPr>
              <a:t>标点的像素点所对应的值？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0903" y="1841689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rgbClr val="C00000"/>
                </a:solidFill>
              </a:rPr>
              <a:t>思考：</a:t>
            </a:r>
          </a:p>
        </p:txBody>
      </p:sp>
    </p:spTree>
    <p:extLst>
      <p:ext uri="{BB962C8B-B14F-4D97-AF65-F5344CB8AC3E}">
        <p14:creationId xmlns:p14="http://schemas.microsoft.com/office/powerpoint/2010/main" val="27832600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065" y="1687984"/>
            <a:ext cx="8002182" cy="1038582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>
              <a:lnSpc>
                <a:spcPts val="3300"/>
              </a:lnSpc>
            </a:pPr>
            <a:r>
              <a:rPr lang="zh-CN" altLang="en-US" sz="2400" dirty="0"/>
              <a:t>       在给定了</a:t>
            </a:r>
            <a:r>
              <a:rPr lang="en-US" altLang="zh-CN" sz="2400" dirty="0"/>
              <a:t>width</a:t>
            </a:r>
            <a:r>
              <a:rPr lang="zh-CN" altLang="en-US" sz="2400" dirty="0"/>
              <a:t>和</a:t>
            </a:r>
            <a:r>
              <a:rPr lang="en-US" altLang="zh-CN" sz="2400" dirty="0"/>
              <a:t>height</a:t>
            </a:r>
            <a:r>
              <a:rPr lang="zh-CN" altLang="en-US" sz="2400" dirty="0"/>
              <a:t>的</a:t>
            </a:r>
            <a:r>
              <a:rPr lang="en-US" altLang="zh-CN" sz="2400" dirty="0"/>
              <a:t>canvas</a:t>
            </a:r>
            <a:r>
              <a:rPr lang="zh-CN" altLang="en-US" sz="2400" dirty="0"/>
              <a:t>上，在坐标</a:t>
            </a:r>
            <a:r>
              <a:rPr lang="en-US" altLang="zh-CN" sz="2400" dirty="0"/>
              <a:t>(x, y)</a:t>
            </a:r>
            <a:r>
              <a:rPr lang="zh-CN" altLang="en-US" sz="2400" dirty="0"/>
              <a:t>上的像素的构成如下：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8566" y="3067826"/>
            <a:ext cx="452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红色部分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((width * y) + x) *4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338566" y="3734140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绿色部分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((width * y) + x) *4 + 1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1338566" y="4400454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蓝色部分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((width * y) + x) *4 + 2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38566" y="5066769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透明度部分</a:t>
            </a:r>
            <a:r>
              <a:rPr lang="zh-CN" altLang="en-US" sz="2400" dirty="0">
                <a:sym typeface="Wingdings" panose="05000000000000000000" pitchFamily="2" charset="2"/>
              </a:rPr>
              <a:t>：</a:t>
            </a:r>
            <a:r>
              <a:rPr lang="en-US" altLang="zh-CN" sz="2400" dirty="0">
                <a:sym typeface="Wingdings" panose="05000000000000000000" pitchFamily="2" charset="2"/>
              </a:rPr>
              <a:t>((width * y) + x) *4 + 3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71222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111226"/>
              </p:ext>
            </p:extLst>
          </p:nvPr>
        </p:nvGraphicFramePr>
        <p:xfrm>
          <a:off x="133004" y="4024036"/>
          <a:ext cx="887480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945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297863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imageData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规定要放回画布的 </a:t>
                      </a:r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对象。</a:t>
                      </a:r>
                      <a:endParaRPr lang="en-US" altLang="zh-CN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7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dx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对象左上角的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坐标，以像素计。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2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dy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对象左上角的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坐标，以像素计。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94167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767864" y="3497305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b="1" noProof="0" dirty="0"/>
              <a:t>put</a:t>
            </a:r>
            <a:r>
              <a:rPr lang="en-US" altLang="zh-CN" sz="2000" b="1" dirty="0" err="1"/>
              <a:t>ImageData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宋体"/>
              </a:rPr>
              <a:t>方法的参数值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021" y="1651000"/>
            <a:ext cx="7930215" cy="89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putImageData</a:t>
            </a:r>
            <a:r>
              <a:rPr lang="en-US" altLang="zh-CN" sz="2400" dirty="0"/>
              <a:t>()</a:t>
            </a:r>
            <a:r>
              <a:rPr lang="zh-CN" altLang="en-US" sz="2400" dirty="0"/>
              <a:t>方法将图像数据（从指定的 </a:t>
            </a:r>
            <a:r>
              <a:rPr lang="en-US" altLang="zh-CN" sz="2400" dirty="0" err="1"/>
              <a:t>ImageData</a:t>
            </a:r>
            <a:r>
              <a:rPr lang="en-US" altLang="zh-CN" sz="2400" dirty="0"/>
              <a:t> </a:t>
            </a:r>
            <a:r>
              <a:rPr lang="zh-CN" altLang="en-US" sz="2400" dirty="0"/>
              <a:t>对象）放回画布上。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727" y="2744851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putImageData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imageData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, dx, 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dy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)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5913304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04613"/>
              </p:ext>
            </p:extLst>
          </p:nvPr>
        </p:nvGraphicFramePr>
        <p:xfrm>
          <a:off x="171109" y="4481236"/>
          <a:ext cx="887480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945">
                  <a:extLst>
                    <a:ext uri="{9D8B030D-6E8A-4147-A177-3AD203B41FA5}">
                      <a16:colId xmlns:a16="http://schemas.microsoft.com/office/drawing/2014/main" val="3892744871"/>
                    </a:ext>
                  </a:extLst>
                </a:gridCol>
                <a:gridCol w="6297863">
                  <a:extLst>
                    <a:ext uri="{9D8B030D-6E8A-4147-A177-3AD203B41FA5}">
                      <a16:colId xmlns:a16="http://schemas.microsoft.com/office/drawing/2014/main" val="2139444773"/>
                    </a:ext>
                  </a:extLst>
                </a:gridCol>
              </a:tblGrid>
              <a:tr h="3777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1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sw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对象的宽度，以像素计。</a:t>
                      </a:r>
                      <a:endParaRPr lang="en-US" altLang="zh-CN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7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0000"/>
                          </a:solidFill>
                        </a:rPr>
                        <a:t>sh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对象的高度，以像素计。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2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另一个 </a:t>
                      </a:r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ImageData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对象。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94167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805969" y="3954505"/>
            <a:ext cx="4285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表：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r>
              <a:rPr lang="en-US" altLang="zh-CN" sz="2000" dirty="0" err="1"/>
              <a:t>createImageData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宋体"/>
              </a:rPr>
              <a:t>方法的参数值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021" y="1651000"/>
            <a:ext cx="793021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createImageData</a:t>
            </a:r>
            <a:r>
              <a:rPr lang="en-US" altLang="zh-CN" sz="2400" dirty="0"/>
              <a:t>()</a:t>
            </a:r>
            <a:r>
              <a:rPr lang="zh-CN" altLang="en-US" sz="2400" dirty="0"/>
              <a:t>方法创建新的空白 </a:t>
            </a:r>
            <a:r>
              <a:rPr lang="en-US" altLang="zh-CN" sz="2400" dirty="0" err="1"/>
              <a:t>ImageData</a:t>
            </a:r>
            <a:r>
              <a:rPr lang="en-US" altLang="zh-CN" sz="2400" dirty="0"/>
              <a:t> </a:t>
            </a:r>
            <a:r>
              <a:rPr lang="zh-CN" altLang="en-US" sz="2400" dirty="0"/>
              <a:t>对象。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727" y="2473846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createImageData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sw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sh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)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1727" y="3198876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context.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createImageData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ea typeface="宋体"/>
              </a:rPr>
              <a:t>imageData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宋体"/>
              </a:rPr>
              <a:t>)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1958294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8344" y="1414349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代码：应用像素数据函数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8362"/>
            <a:ext cx="8329353" cy="47324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42143"/>
          <a:stretch/>
        </p:blipFill>
        <p:spPr>
          <a:xfrm>
            <a:off x="5101840" y="2733088"/>
            <a:ext cx="3945439" cy="19414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60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3600" b="0" dirty="0"/>
              <a:t>像素数据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727" y="3465513"/>
            <a:ext cx="775357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noProof="0" dirty="0" err="1">
                <a:solidFill>
                  <a:srgbClr val="000000"/>
                </a:solidFill>
                <a:latin typeface="Arial"/>
                <a:ea typeface="宋体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anvas.toDataURL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()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3065" y="1687984"/>
            <a:ext cx="8002182" cy="1506795"/>
          </a:xfrm>
          <a:prstGeom prst="roundRect">
            <a:avLst/>
          </a:prstGeom>
          <a:noFill/>
          <a:ln>
            <a:solidFill>
              <a:srgbClr val="1083C2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>
              <a:lnSpc>
                <a:spcPts val="3300"/>
              </a:lnSpc>
            </a:pPr>
            <a:r>
              <a:rPr lang="en-US" altLang="zh-CN" sz="2400" dirty="0"/>
              <a:t>        </a:t>
            </a:r>
            <a:r>
              <a:rPr lang="en-US" altLang="zh-CN" sz="2400" dirty="0" err="1"/>
              <a:t>canvas.toDataURL</a:t>
            </a:r>
            <a:r>
              <a:rPr lang="en-US" altLang="zh-CN" sz="2400" dirty="0"/>
              <a:t> API</a:t>
            </a:r>
            <a:r>
              <a:rPr lang="zh-CN" altLang="en-US" sz="2400" dirty="0"/>
              <a:t>可用于从</a:t>
            </a:r>
            <a:r>
              <a:rPr lang="en-US" altLang="zh-CN" sz="2400" dirty="0"/>
              <a:t>Canvas</a:t>
            </a:r>
            <a:r>
              <a:rPr lang="zh-CN" altLang="en-US" sz="2400" dirty="0"/>
              <a:t>中获取数据，以文本格式存在。</a:t>
            </a:r>
            <a:r>
              <a:rPr lang="en-US" altLang="zh-CN" sz="2400" dirty="0"/>
              <a:t>data URL</a:t>
            </a:r>
            <a:r>
              <a:rPr lang="zh-CN" altLang="en-US" sz="2400" dirty="0"/>
              <a:t>是一个包含图像的数据的字符串，浏览器能将其解析成图像。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0881"/>
          <a:stretch/>
        </p:blipFill>
        <p:spPr>
          <a:xfrm>
            <a:off x="0" y="4241557"/>
            <a:ext cx="9168938" cy="15172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41591"/>
          <a:stretch/>
        </p:blipFill>
        <p:spPr>
          <a:xfrm>
            <a:off x="5450714" y="3875433"/>
            <a:ext cx="3557098" cy="17141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5450714" y="3216105"/>
            <a:ext cx="1707519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字符串</a:t>
            </a:r>
            <a:r>
              <a:rPr lang="en-US" altLang="zh-CN" sz="2400" dirty="0"/>
              <a:t>data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335012" y="3213354"/>
            <a:ext cx="160332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MIME</a:t>
            </a:r>
            <a:r>
              <a:rPr lang="zh-CN" altLang="en-US" sz="2400" dirty="0"/>
              <a:t>类型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24368" y="5417870"/>
            <a:ext cx="110799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标志位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448069" y="5405829"/>
            <a:ext cx="141577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图像数据</a:t>
            </a:r>
          </a:p>
        </p:txBody>
      </p:sp>
      <p:cxnSp>
        <p:nvCxnSpPr>
          <p:cNvPr id="13" name="直接箭头连接符 12"/>
          <p:cNvCxnSpPr>
            <a:stCxn id="7" idx="2"/>
          </p:cNvCxnSpPr>
          <p:nvPr/>
        </p:nvCxnSpPr>
        <p:spPr bwMode="auto">
          <a:xfrm flipH="1">
            <a:off x="5818910" y="3677770"/>
            <a:ext cx="485564" cy="865024"/>
          </a:xfrm>
          <a:prstGeom prst="straightConnector1">
            <a:avLst/>
          </a:prstGeom>
          <a:ln w="28575">
            <a:headEnd type="none" w="sm" len="sm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4" idx="2"/>
          </p:cNvCxnSpPr>
          <p:nvPr/>
        </p:nvCxnSpPr>
        <p:spPr bwMode="auto">
          <a:xfrm flipH="1">
            <a:off x="6677111" y="3675019"/>
            <a:ext cx="1459563" cy="794087"/>
          </a:xfrm>
          <a:prstGeom prst="straightConnector1">
            <a:avLst/>
          </a:prstGeom>
          <a:ln w="28575">
            <a:headEnd type="none" w="sm" len="sm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5" idx="0"/>
          </p:cNvCxnSpPr>
          <p:nvPr/>
        </p:nvCxnSpPr>
        <p:spPr bwMode="auto">
          <a:xfrm flipV="1">
            <a:off x="6578366" y="4707782"/>
            <a:ext cx="646456" cy="710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 flipV="1">
            <a:off x="8155955" y="4707782"/>
            <a:ext cx="148412" cy="6848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734045" y="6010935"/>
            <a:ext cx="677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2400" dirty="0"/>
              <a:t>标志位：表示数据是否使用</a:t>
            </a:r>
            <a:r>
              <a:rPr lang="en-US" altLang="zh-CN" sz="2400" dirty="0" err="1"/>
              <a:t>base64</a:t>
            </a:r>
            <a:r>
              <a:rPr lang="zh-CN" altLang="en-US" sz="2400" dirty="0"/>
              <a:t>格式编码。</a:t>
            </a:r>
          </a:p>
        </p:txBody>
      </p:sp>
    </p:spTree>
    <p:extLst>
      <p:ext uri="{BB962C8B-B14F-4D97-AF65-F5344CB8AC3E}">
        <p14:creationId xmlns:p14="http://schemas.microsoft.com/office/powerpoint/2010/main" val="4298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 animBg="1"/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87FB75E-725B-4892-B041-B64820D14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758825"/>
            <a:ext cx="8550613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71500" indent="-571500" eaLnBrk="1" hangingPunct="1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3600" b="0" dirty="0"/>
              <a:t>canvas</a:t>
            </a:r>
            <a:r>
              <a:rPr lang="zh-CN" altLang="en-US" sz="3600" b="0" dirty="0"/>
              <a:t>的安全机制</a:t>
            </a:r>
            <a:endParaRPr lang="en-US" altLang="zh-CN" sz="3600" b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030B9-8C60-4A70-A891-C5A29FE13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HTML5 Technology</a:t>
            </a:r>
          </a:p>
        </p:txBody>
      </p:sp>
      <p:sp>
        <p:nvSpPr>
          <p:cNvPr id="21510" name="灯片编号占位符 3">
            <a:extLst>
              <a:ext uri="{FF2B5EF4-FFF2-40B4-BE49-F238E27FC236}">
                <a16:creationId xmlns:a16="http://schemas.microsoft.com/office/drawing/2014/main" id="{9C28924B-CFD1-4AE0-8B5D-FE4A5FB93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753CDD-F186-45C6-B361-9B95CC2D8F5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702"/>
            <a:ext cx="8390407" cy="4560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080" y="5065712"/>
            <a:ext cx="3752850" cy="1266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668344" y="1414349"/>
            <a:ext cx="7930215" cy="47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代码：</a:t>
            </a:r>
            <a:r>
              <a:rPr lang="en-US" altLang="zh-CN" sz="2400" dirty="0"/>
              <a:t>canvas</a:t>
            </a:r>
            <a:r>
              <a:rPr lang="zh-CN" altLang="en-US" sz="2400" dirty="0"/>
              <a:t>的安全机制</a:t>
            </a:r>
            <a:endParaRPr lang="en-US" altLang="zh-CN" sz="2400" dirty="0">
              <a:solidFill>
                <a:schemeClr val="dk1"/>
              </a:solidFill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4821383" y="1784421"/>
            <a:ext cx="4112547" cy="1681092"/>
          </a:xfrm>
          <a:prstGeom prst="wedgeRoundRect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如果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canvas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宋体" pitchFamily="2" charset="-122"/>
              </a:rPr>
              <a:t>中的图片并非来自于包含它的页面所载域，页面中的脚本将不能获得其中的数据。</a:t>
            </a:r>
          </a:p>
        </p:txBody>
      </p:sp>
    </p:spTree>
    <p:extLst>
      <p:ext uri="{BB962C8B-B14F-4D97-AF65-F5344CB8AC3E}">
        <p14:creationId xmlns:p14="http://schemas.microsoft.com/office/powerpoint/2010/main" val="152147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7179</TotalTime>
  <Words>5502</Words>
  <Application>Microsoft Office PowerPoint</Application>
  <PresentationFormat>全屏显示(4:3)</PresentationFormat>
  <Paragraphs>965</Paragraphs>
  <Slides>111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18" baseType="lpstr">
      <vt:lpstr>等线</vt:lpstr>
      <vt:lpstr>Arial</vt:lpstr>
      <vt:lpstr>Calibri</vt:lpstr>
      <vt:lpstr>Times New Roman</vt:lpstr>
      <vt:lpstr>Verdana</vt:lpstr>
      <vt:lpstr>Wingdings</vt:lpstr>
      <vt:lpstr>Profile</vt:lpstr>
      <vt:lpstr>PowerPoint 演示文稿</vt:lpstr>
      <vt:lpstr>内容安排</vt:lpstr>
      <vt:lpstr>2.1 HTML5 Canvas概述</vt:lpstr>
      <vt:lpstr>Canvas 历史</vt:lpstr>
      <vt:lpstr>canvas是什么</vt:lpstr>
      <vt:lpstr>canvas是什么</vt:lpstr>
      <vt:lpstr>canvas是什么</vt:lpstr>
      <vt:lpstr>canvas坐标</vt:lpstr>
      <vt:lpstr>什么情况下不用canvas</vt:lpstr>
      <vt:lpstr>替代内容</vt:lpstr>
      <vt:lpstr>CSS和canvas</vt:lpstr>
      <vt:lpstr>浏览器对HTML5 Canvas的支持情况</vt:lpstr>
      <vt:lpstr>2.2 使用HTML5 Canvas API</vt:lpstr>
      <vt:lpstr>2.2 使用HTML5 Canvas API</vt:lpstr>
      <vt:lpstr>检测浏览器支持情况</vt:lpstr>
      <vt:lpstr>在页面中加入canvas</vt:lpstr>
      <vt:lpstr>在页面中加入canvas</vt:lpstr>
      <vt:lpstr>在页面中加入canvas</vt:lpstr>
      <vt:lpstr>在页面中加入canvas</vt:lpstr>
      <vt:lpstr>在页面中加入canvas</vt:lpstr>
      <vt:lpstr>在页面中加入canvas</vt:lpstr>
      <vt:lpstr>变换</vt:lpstr>
      <vt:lpstr>变换</vt:lpstr>
      <vt:lpstr>变换</vt:lpstr>
      <vt:lpstr>路径</vt:lpstr>
      <vt:lpstr>路径</vt:lpstr>
      <vt:lpstr>路径</vt:lpstr>
      <vt:lpstr>描边样式</vt:lpstr>
      <vt:lpstr>描边样式</vt:lpstr>
      <vt:lpstr>描边样式</vt:lpstr>
      <vt:lpstr>描边样式</vt:lpstr>
      <vt:lpstr>描边样式</vt:lpstr>
      <vt:lpstr>PowerPoint 演示文稿</vt:lpstr>
      <vt:lpstr>填充样式</vt:lpstr>
      <vt:lpstr>填充样式</vt:lpstr>
      <vt:lpstr>填充矩形区域</vt:lpstr>
      <vt:lpstr>填充矩形区域</vt:lpstr>
      <vt:lpstr>填充矩形区域</vt:lpstr>
      <vt:lpstr>绘制曲线</vt:lpstr>
      <vt:lpstr>绘制曲线</vt:lpstr>
      <vt:lpstr>绘制曲线</vt:lpstr>
      <vt:lpstr>绘制曲线</vt:lpstr>
      <vt:lpstr>在canvas中插入图片</vt:lpstr>
      <vt:lpstr>在canvas中插入图片</vt:lpstr>
      <vt:lpstr>在canvas中插入图片</vt:lpstr>
      <vt:lpstr>在canvas中插入图片</vt:lpstr>
      <vt:lpstr>在canvas中插入图片</vt:lpstr>
      <vt:lpstr>渐变</vt:lpstr>
      <vt:lpstr>渐变</vt:lpstr>
      <vt:lpstr>渐变</vt:lpstr>
      <vt:lpstr>渐变</vt:lpstr>
      <vt:lpstr>渐变</vt:lpstr>
      <vt:lpstr>渐变</vt:lpstr>
      <vt:lpstr>渐变</vt:lpstr>
      <vt:lpstr>渐变</vt:lpstr>
      <vt:lpstr>背景图</vt:lpstr>
      <vt:lpstr>背景图</vt:lpstr>
      <vt:lpstr>背景图</vt:lpstr>
      <vt:lpstr>背景图</vt:lpstr>
      <vt:lpstr>缩放canvas对象</vt:lpstr>
      <vt:lpstr>缩放canvas对象</vt:lpstr>
      <vt:lpstr>缩放canvas对象</vt:lpstr>
      <vt:lpstr>缩放canvas对象</vt:lpstr>
      <vt:lpstr>缩放canvas对象</vt:lpstr>
      <vt:lpstr>缩放canvas对象</vt:lpstr>
      <vt:lpstr>缩放canvas对象</vt:lpstr>
      <vt:lpstr>缩放canvas对象</vt:lpstr>
      <vt:lpstr>canvas变换</vt:lpstr>
      <vt:lpstr>canvas变换</vt:lpstr>
      <vt:lpstr>canvas变换</vt:lpstr>
      <vt:lpstr>canvas变换</vt:lpstr>
      <vt:lpstr>canvas变换</vt:lpstr>
      <vt:lpstr>canvas变换</vt:lpstr>
      <vt:lpstr>canvas变换</vt:lpstr>
      <vt:lpstr>canvas文本</vt:lpstr>
      <vt:lpstr>canvas文本</vt:lpstr>
      <vt:lpstr>canvas文本</vt:lpstr>
      <vt:lpstr>canvas文本</vt:lpstr>
      <vt:lpstr>canvas文本</vt:lpstr>
      <vt:lpstr>canvas文本</vt:lpstr>
      <vt:lpstr>canvas文本</vt:lpstr>
      <vt:lpstr>canvas文本</vt:lpstr>
      <vt:lpstr>canvas文本</vt:lpstr>
      <vt:lpstr>canvas文本</vt:lpstr>
      <vt:lpstr>canvas文本</vt:lpstr>
      <vt:lpstr>应用阴影</vt:lpstr>
      <vt:lpstr>应用阴影</vt:lpstr>
      <vt:lpstr>像素数据</vt:lpstr>
      <vt:lpstr>像素数据</vt:lpstr>
      <vt:lpstr>像素数据</vt:lpstr>
      <vt:lpstr>像素数据</vt:lpstr>
      <vt:lpstr>像素数据</vt:lpstr>
      <vt:lpstr>像素数据</vt:lpstr>
      <vt:lpstr>像素数据</vt:lpstr>
      <vt:lpstr>像素数据</vt:lpstr>
      <vt:lpstr>像素数据</vt:lpstr>
      <vt:lpstr>像素数据</vt:lpstr>
      <vt:lpstr>像素数据</vt:lpstr>
      <vt:lpstr>canvas的安全机制</vt:lpstr>
      <vt:lpstr>2.3 使用HTML5 Canvas 创建应用</vt:lpstr>
      <vt:lpstr>热点图</vt:lpstr>
      <vt:lpstr>热点图</vt:lpstr>
      <vt:lpstr>热点图</vt:lpstr>
      <vt:lpstr>热点</vt:lpstr>
      <vt:lpstr>热点图</vt:lpstr>
      <vt:lpstr>进阶功能之全页玻璃窗</vt:lpstr>
      <vt:lpstr>进阶功能之全页玻璃窗</vt:lpstr>
      <vt:lpstr>进阶功能之全页玻璃窗</vt:lpstr>
      <vt:lpstr>进阶功能之全页玻璃窗</vt:lpstr>
      <vt:lpstr>2.4 课后思考</vt:lpstr>
      <vt:lpstr>2.5 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etoilexmx@gmail.com</dc:creator>
  <cp:lastModifiedBy>lee neary</cp:lastModifiedBy>
  <cp:revision>215</cp:revision>
  <dcterms:created xsi:type="dcterms:W3CDTF">2017-10-12T03:31:01Z</dcterms:created>
  <dcterms:modified xsi:type="dcterms:W3CDTF">2019-10-30T07:59:01Z</dcterms:modified>
</cp:coreProperties>
</file>